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69" r:id="rId2"/>
    <p:sldId id="276" r:id="rId3"/>
    <p:sldId id="279" r:id="rId4"/>
    <p:sldId id="348" r:id="rId5"/>
    <p:sldId id="285" r:id="rId6"/>
    <p:sldId id="280" r:id="rId7"/>
    <p:sldId id="309" r:id="rId8"/>
    <p:sldId id="338" r:id="rId9"/>
    <p:sldId id="335" r:id="rId10"/>
    <p:sldId id="336" r:id="rId11"/>
    <p:sldId id="297" r:id="rId12"/>
    <p:sldId id="298" r:id="rId13"/>
    <p:sldId id="324" r:id="rId14"/>
    <p:sldId id="325" r:id="rId15"/>
    <p:sldId id="316" r:id="rId16"/>
    <p:sldId id="320" r:id="rId17"/>
    <p:sldId id="322" r:id="rId18"/>
    <p:sldId id="339" r:id="rId19"/>
    <p:sldId id="331" r:id="rId20"/>
    <p:sldId id="328" r:id="rId21"/>
    <p:sldId id="313" r:id="rId22"/>
    <p:sldId id="350" r:id="rId23"/>
    <p:sldId id="349" r:id="rId24"/>
    <p:sldId id="354" r:id="rId25"/>
    <p:sldId id="351" r:id="rId26"/>
    <p:sldId id="352" r:id="rId27"/>
    <p:sldId id="353" r:id="rId28"/>
  </p:sldIdLst>
  <p:sldSz cx="20104100" cy="113792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FFFF66"/>
    <a:srgbClr val="1D1D1D"/>
    <a:srgbClr val="343434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2" autoAdjust="0"/>
    <p:restoredTop sz="96441" autoAdjust="0"/>
  </p:normalViewPr>
  <p:slideViewPr>
    <p:cSldViewPr>
      <p:cViewPr>
        <p:scale>
          <a:sx n="40" d="100"/>
          <a:sy n="40" d="100"/>
        </p:scale>
        <p:origin x="-882" y="-210"/>
      </p:cViewPr>
      <p:guideLst>
        <p:guide orient="horz" pos="3584"/>
        <p:guide pos="63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3144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7926418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Helvetica Neue"/>
      </a:defRPr>
    </a:lvl1pPr>
    <a:lvl2pPr indent="228600" latinLnBrk="0">
      <a:defRPr sz="1200">
        <a:latin typeface="+mn-lt"/>
        <a:ea typeface="+mn-ea"/>
        <a:cs typeface="+mn-cs"/>
        <a:sym typeface="Helvetica Neue"/>
      </a:defRPr>
    </a:lvl2pPr>
    <a:lvl3pPr indent="457200" latinLnBrk="0">
      <a:defRPr sz="1200">
        <a:latin typeface="+mn-lt"/>
        <a:ea typeface="+mn-ea"/>
        <a:cs typeface="+mn-cs"/>
        <a:sym typeface="Helvetica Neue"/>
      </a:defRPr>
    </a:lvl3pPr>
    <a:lvl4pPr indent="685800" latinLnBrk="0">
      <a:defRPr sz="1200">
        <a:latin typeface="+mn-lt"/>
        <a:ea typeface="+mn-ea"/>
        <a:cs typeface="+mn-cs"/>
        <a:sym typeface="Helvetica Neue"/>
      </a:defRPr>
    </a:lvl4pPr>
    <a:lvl5pPr indent="914400" latinLnBrk="0">
      <a:defRPr sz="1200">
        <a:latin typeface="+mn-lt"/>
        <a:ea typeface="+mn-ea"/>
        <a:cs typeface="+mn-cs"/>
        <a:sym typeface="Helvetica Neue"/>
      </a:defRPr>
    </a:lvl5pPr>
    <a:lvl6pPr indent="1143000" latinLnBrk="0">
      <a:defRPr sz="1200">
        <a:latin typeface="+mn-lt"/>
        <a:ea typeface="+mn-ea"/>
        <a:cs typeface="+mn-cs"/>
        <a:sym typeface="Helvetica Neue"/>
      </a:defRPr>
    </a:lvl6pPr>
    <a:lvl7pPr indent="1371600" latinLnBrk="0">
      <a:defRPr sz="1200">
        <a:latin typeface="+mn-lt"/>
        <a:ea typeface="+mn-ea"/>
        <a:cs typeface="+mn-cs"/>
        <a:sym typeface="Helvetica Neue"/>
      </a:defRPr>
    </a:lvl7pPr>
    <a:lvl8pPr indent="1600200" latinLnBrk="0">
      <a:defRPr sz="1200">
        <a:latin typeface="+mn-lt"/>
        <a:ea typeface="+mn-ea"/>
        <a:cs typeface="+mn-cs"/>
        <a:sym typeface="Helvetica Neue"/>
      </a:defRPr>
    </a:lvl8pPr>
    <a:lvl9pPr indent="1828800" latinLnBrk="0">
      <a:defRPr sz="1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685800"/>
            <a:ext cx="60579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470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685800"/>
            <a:ext cx="60579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Time &amp; date: 10</a:t>
            </a:r>
          </a:p>
          <a:p>
            <a:r>
              <a:rPr lang="en-US" sz="1200" dirty="0" smtClean="0"/>
              <a:t>Channel: 1</a:t>
            </a:r>
          </a:p>
          <a:p>
            <a:r>
              <a:rPr lang="en-US" sz="1200" dirty="0" smtClean="0"/>
              <a:t>Destination: 3</a:t>
            </a:r>
          </a:p>
          <a:p>
            <a:r>
              <a:rPr lang="en-US" sz="1200" dirty="0" smtClean="0"/>
              <a:t>Hotel: 1: 100 clusters</a:t>
            </a:r>
          </a:p>
          <a:p>
            <a:r>
              <a:rPr lang="en-US" sz="1200" dirty="0" smtClean="0"/>
              <a:t>Revenue drivers: 2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625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685800"/>
            <a:ext cx="60579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818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685800"/>
            <a:ext cx="60579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 hangingPunct="1">
              <a:buFont typeface="Arial" panose="020B0604020202020204" pitchFamily="34" charset="0"/>
              <a:buChar char="•"/>
            </a:pPr>
            <a:r>
              <a:rPr lang="en-US" sz="1200" dirty="0" smtClean="0"/>
              <a:t>Investigates drivers of prebooking on multi season data (link with loyalty?)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4586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685800"/>
            <a:ext cx="60579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: Spring (March 1</a:t>
            </a:r>
            <a:r>
              <a:rPr lang="en-US" sz="1200" b="1" baseline="30000" dirty="0" smtClean="0"/>
              <a:t>st</a:t>
            </a:r>
            <a:r>
              <a:rPr lang="en-US" sz="1200" b="1" dirty="0" smtClean="0"/>
              <a:t>-May 30</a:t>
            </a:r>
            <a:r>
              <a:rPr lang="en-US" sz="1200" b="1" baseline="30000" dirty="0" smtClean="0"/>
              <a:t>th</a:t>
            </a:r>
            <a:r>
              <a:rPr lang="en-US" sz="1200" b="1" dirty="0" smtClean="0"/>
              <a:t>)- “Sankey diagram”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94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371600" y="3208654"/>
            <a:ext cx="15544800" cy="217360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2743200" y="5796279"/>
            <a:ext cx="12801600" cy="25876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914400" y="2380614"/>
            <a:ext cx="7955281" cy="683133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Shape 101"/>
          <p:cNvSpPr/>
          <p:nvPr userDrawn="1"/>
        </p:nvSpPr>
        <p:spPr>
          <a:xfrm>
            <a:off x="685359" y="10554750"/>
            <a:ext cx="7385491" cy="209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>
              <a:lnSpc>
                <a:spcPts val="1600"/>
              </a:lnSpc>
              <a:defRPr sz="1500" spc="3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rPr dirty="0"/>
              <a:t>© </a:t>
            </a:r>
            <a:r>
              <a:rPr spc="60" dirty="0"/>
              <a:t>2016 </a:t>
            </a:r>
            <a:r>
              <a:rPr spc="65" dirty="0"/>
              <a:t>Propulsion Academy </a:t>
            </a:r>
            <a:r>
              <a:rPr spc="45" dirty="0"/>
              <a:t>AG </a:t>
            </a:r>
            <a:r>
              <a:rPr spc="60" dirty="0"/>
              <a:t>Technoparkstrasse </a:t>
            </a:r>
            <a:r>
              <a:rPr spc="40" dirty="0"/>
              <a:t>1, </a:t>
            </a:r>
            <a:r>
              <a:rPr spc="60" dirty="0"/>
              <a:t>8005 </a:t>
            </a:r>
            <a:r>
              <a:rPr spc="104" dirty="0"/>
              <a:t> </a:t>
            </a:r>
            <a:r>
              <a:rPr spc="60" dirty="0"/>
              <a:t>Zurich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89758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05205" y="10546833"/>
            <a:ext cx="4690957" cy="605837"/>
          </a:xfrm>
          <a:prstGeom prst="rect">
            <a:avLst/>
          </a:prstGeom>
        </p:spPr>
        <p:txBody>
          <a:bodyPr lIns="179899" tIns="89950" rIns="179899" bIns="89950"/>
          <a:lstStyle/>
          <a:p>
            <a:fld id="{24FF34FB-6C75-4050-9006-E5DA6EFCB90B}" type="datetimeFigureOut">
              <a:rPr lang="en-US" smtClean="0"/>
              <a:t>12/13/2018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68901" y="10546833"/>
            <a:ext cx="6366298" cy="605837"/>
          </a:xfrm>
          <a:prstGeom prst="rect">
            <a:avLst/>
          </a:prstGeom>
        </p:spPr>
        <p:txBody>
          <a:bodyPr lIns="179899" tIns="89950" rIns="179899" bIns="89950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098065" y="10882071"/>
            <a:ext cx="465897" cy="282129"/>
          </a:xfrm>
        </p:spPr>
        <p:txBody>
          <a:bodyPr/>
          <a:lstStyle/>
          <a:p>
            <a:fld id="{01404C9C-90FA-4AF2-B9B2-7E8F25445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4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24969" y="589843"/>
            <a:ext cx="16638059" cy="654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14400" y="2380614"/>
            <a:ext cx="16459200" cy="6831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9098065" y="10882071"/>
            <a:ext cx="408051" cy="29392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indent="120014">
              <a:lnSpc>
                <a:spcPts val="2200"/>
              </a:lnSpc>
              <a:defRPr sz="2200" b="1" spc="-4">
                <a:solidFill>
                  <a:srgbClr val="F5606E"/>
                </a:solidFill>
                <a:latin typeface="Karla"/>
                <a:ea typeface="Karla"/>
                <a:cs typeface="Karla"/>
                <a:sym typeface="Karla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298450" y="10772164"/>
            <a:ext cx="101346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© 2018 Propulsion Academy AG | Technoparkstrasse 1, 8005 Zürich | www.propulsionacademy.com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</p:sldLayoutIdLst>
  <p:transition spd="med"/>
  <p:hf hdr="0" ftr="0" dt="0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0" u="none" strike="noStrike" cap="none" spc="0" baseline="0">
          <a:ln>
            <a:noFill/>
          </a:ln>
          <a:solidFill>
            <a:srgbClr val="F5606E"/>
          </a:solidFill>
          <a:uFillTx/>
          <a:latin typeface="Karla"/>
          <a:ea typeface="Karla"/>
          <a:cs typeface="Karla"/>
          <a:sym typeface="Karl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0" u="none" strike="noStrike" cap="none" spc="0" baseline="0">
          <a:ln>
            <a:noFill/>
          </a:ln>
          <a:solidFill>
            <a:srgbClr val="F5606E"/>
          </a:solidFill>
          <a:uFillTx/>
          <a:latin typeface="Karla"/>
          <a:ea typeface="Karla"/>
          <a:cs typeface="Karla"/>
          <a:sym typeface="Karl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0" u="none" strike="noStrike" cap="none" spc="0" baseline="0">
          <a:ln>
            <a:noFill/>
          </a:ln>
          <a:solidFill>
            <a:srgbClr val="F5606E"/>
          </a:solidFill>
          <a:uFillTx/>
          <a:latin typeface="Karla"/>
          <a:ea typeface="Karla"/>
          <a:cs typeface="Karla"/>
          <a:sym typeface="Karl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0" u="none" strike="noStrike" cap="none" spc="0" baseline="0">
          <a:ln>
            <a:noFill/>
          </a:ln>
          <a:solidFill>
            <a:srgbClr val="F5606E"/>
          </a:solidFill>
          <a:uFillTx/>
          <a:latin typeface="Karla"/>
          <a:ea typeface="Karla"/>
          <a:cs typeface="Karla"/>
          <a:sym typeface="Karl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0" u="none" strike="noStrike" cap="none" spc="0" baseline="0">
          <a:ln>
            <a:noFill/>
          </a:ln>
          <a:solidFill>
            <a:srgbClr val="F5606E"/>
          </a:solidFill>
          <a:uFillTx/>
          <a:latin typeface="Karla"/>
          <a:ea typeface="Karla"/>
          <a:cs typeface="Karla"/>
          <a:sym typeface="Karl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0" u="none" strike="noStrike" cap="none" spc="0" baseline="0">
          <a:ln>
            <a:noFill/>
          </a:ln>
          <a:solidFill>
            <a:srgbClr val="F5606E"/>
          </a:solidFill>
          <a:uFillTx/>
          <a:latin typeface="Karla"/>
          <a:ea typeface="Karla"/>
          <a:cs typeface="Karla"/>
          <a:sym typeface="Karl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0" u="none" strike="noStrike" cap="none" spc="0" baseline="0">
          <a:ln>
            <a:noFill/>
          </a:ln>
          <a:solidFill>
            <a:srgbClr val="F5606E"/>
          </a:solidFill>
          <a:uFillTx/>
          <a:latin typeface="Karla"/>
          <a:ea typeface="Karla"/>
          <a:cs typeface="Karla"/>
          <a:sym typeface="Karl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0" u="none" strike="noStrike" cap="none" spc="0" baseline="0">
          <a:ln>
            <a:noFill/>
          </a:ln>
          <a:solidFill>
            <a:srgbClr val="F5606E"/>
          </a:solidFill>
          <a:uFillTx/>
          <a:latin typeface="Karla"/>
          <a:ea typeface="Karla"/>
          <a:cs typeface="Karla"/>
          <a:sym typeface="Karl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0" u="none" strike="noStrike" cap="none" spc="0" baseline="0">
          <a:ln>
            <a:noFill/>
          </a:ln>
          <a:solidFill>
            <a:srgbClr val="F5606E"/>
          </a:solidFill>
          <a:uFillTx/>
          <a:latin typeface="Karla"/>
          <a:ea typeface="Karla"/>
          <a:cs typeface="Karla"/>
          <a:sym typeface="Karla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120014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-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Karla"/>
        </a:defRPr>
      </a:lvl1pPr>
      <a:lvl2pPr marL="0" marR="0" indent="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-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Karla"/>
        </a:defRPr>
      </a:lvl2pPr>
      <a:lvl3pPr marL="0" marR="0" indent="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-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Karla"/>
        </a:defRPr>
      </a:lvl3pPr>
      <a:lvl4pPr marL="0" marR="0" indent="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-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Karla"/>
        </a:defRPr>
      </a:lvl4pPr>
      <a:lvl5pPr marL="0" marR="0" indent="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-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Karla"/>
        </a:defRPr>
      </a:lvl5pPr>
      <a:lvl6pPr marL="0" marR="0" indent="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-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Karla"/>
        </a:defRPr>
      </a:lvl6pPr>
      <a:lvl7pPr marL="0" marR="0" indent="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-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Karla"/>
        </a:defRPr>
      </a:lvl7pPr>
      <a:lvl8pPr marL="0" marR="0" indent="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-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Karla"/>
        </a:defRPr>
      </a:lvl8pPr>
      <a:lvl9pPr marL="0" marR="0" indent="0" algn="l" defTabSz="914400" rtl="0" latinLnBrk="0">
        <a:lnSpc>
          <a:spcPts val="2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1" i="0" u="none" strike="noStrike" cap="none" spc="-4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Karl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hyperlink" Target="mailto:lmeyer@propulsionacademy.com" TargetMode="External"/><Relationship Id="rId4" Type="http://schemas.openxmlformats.org/officeDocument/2006/relationships/image" Target="../media/image33.png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98650" y="2832519"/>
            <a:ext cx="16306800" cy="75713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6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rl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rl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6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rl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6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rl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6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rl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Mathieu Stremsdoerfer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July 11, 2018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" name="Picture 2" descr="C:\Users\Laurent Meyer\Documents\Propulsion\Pictures\2018 04 23 - Data Science batch 3\IMG_68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16" y="0"/>
            <a:ext cx="20104100" cy="1137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6050" y="10806670"/>
            <a:ext cx="101346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© 2018 Propulsion Academy AG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|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Technoparkstrasse 1, 8005 Zürich 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| www.propulsionacademy.com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AutoShape 2" descr="Image result for propulsion academy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Image result for propulsion academy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81" y="0"/>
            <a:ext cx="3429000" cy="1216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93371" y="2464977"/>
            <a:ext cx="13944600" cy="154822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ctr"/>
            <a:r>
              <a:rPr lang="en-US" sz="9200" b="1" dirty="0" smtClean="0">
                <a:solidFill>
                  <a:schemeClr val="bg1"/>
                </a:solidFill>
              </a:rPr>
              <a:t>   How to differentiate?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250" y="2489040"/>
            <a:ext cx="3962400" cy="154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051050" y="2984919"/>
            <a:ext cx="16306800" cy="75713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6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rl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rl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6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rl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6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rl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6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arl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Mathieu Stremsdoerfer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July 11, 2018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spc="0" normalizeH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91032" y="2455620"/>
            <a:ext cx="16890618" cy="1581644"/>
          </a:xfrm>
          <a:prstGeom prst="rect">
            <a:avLst/>
          </a:prstGeom>
          <a:noFill/>
          <a:ln w="57150" cap="flat">
            <a:solidFill>
              <a:srgbClr val="00B0F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08155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959" y="1955800"/>
            <a:ext cx="15407717" cy="708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segments </a:t>
            </a:r>
            <a:r>
              <a:rPr lang="en-US" dirty="0"/>
              <a:t>observations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87308" y="9499600"/>
            <a:ext cx="15087600" cy="646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3600" dirty="0" smtClean="0"/>
              <a:t># 3: Same trends as USA, but lower booking rates overall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910050" y="11009870"/>
            <a:ext cx="31940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Realized with plotline, </a:t>
            </a:r>
            <a:r>
              <a:rPr kumimoji="0" lang="en-US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ggplot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981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969" y="589843"/>
            <a:ext cx="17761481" cy="654686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Booking rate by channels and user segments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550" y="1651000"/>
            <a:ext cx="21488407" cy="7162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51050" y="9042400"/>
            <a:ext cx="16680143" cy="12003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3600" dirty="0" smtClean="0"/>
              <a:t># </a:t>
            </a:r>
            <a:r>
              <a:rPr lang="en-US" sz="3600" dirty="0"/>
              <a:t>4</a:t>
            </a:r>
            <a:r>
              <a:rPr lang="en-US" sz="3600" dirty="0" smtClean="0"/>
              <a:t>: Channels: Volume (#1 direct, # 2: Google) ; </a:t>
            </a:r>
            <a:r>
              <a:rPr lang="en-US" sz="3600" dirty="0" smtClean="0"/>
              <a:t>Booking rate (#1 mail)</a:t>
            </a:r>
            <a:endParaRPr lang="en-US" sz="3600" dirty="0"/>
          </a:p>
          <a:p>
            <a:r>
              <a:rPr lang="en-US" sz="3600" dirty="0" smtClean="0"/>
              <a:t># </a:t>
            </a:r>
            <a:r>
              <a:rPr lang="en-US" sz="3600" dirty="0" smtClean="0"/>
              <a:t>5: </a:t>
            </a:r>
            <a:r>
              <a:rPr lang="en-US" sz="3600" dirty="0" smtClean="0"/>
              <a:t>User segments: </a:t>
            </a:r>
            <a:r>
              <a:rPr lang="en-US" sz="3600" dirty="0" smtClean="0"/>
              <a:t>Volume (# 1 family no kids, # 2 family w kids) ; BR (#1 We getaways)</a:t>
            </a:r>
            <a:endParaRPr lang="en-US" sz="3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6910050" y="11009870"/>
            <a:ext cx="31940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Realized with matplotlib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600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4333" y="1651000"/>
            <a:ext cx="21450783" cy="71581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Booking rate by channels and user segments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87308" y="9042400"/>
            <a:ext cx="15087600" cy="12003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3600" dirty="0" smtClean="0"/>
              <a:t># </a:t>
            </a:r>
            <a:r>
              <a:rPr lang="en-US" sz="3600" dirty="0" smtClean="0"/>
              <a:t>6 </a:t>
            </a:r>
            <a:r>
              <a:rPr lang="en-US" sz="3600" dirty="0" smtClean="0"/>
              <a:t>traffic ~ ½ of USA     </a:t>
            </a:r>
          </a:p>
          <a:p>
            <a:r>
              <a:rPr lang="en-US" sz="3600" dirty="0" smtClean="0"/>
              <a:t># </a:t>
            </a:r>
            <a:r>
              <a:rPr lang="en-US" sz="3600" dirty="0" smtClean="0"/>
              <a:t>7: similar </a:t>
            </a:r>
            <a:r>
              <a:rPr lang="en-US" sz="3600" dirty="0" smtClean="0"/>
              <a:t>trends as USA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16910050" y="11009870"/>
            <a:ext cx="31940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Realized with matplotlib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944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Income </a:t>
            </a:r>
            <a:r>
              <a:rPr lang="en-US" dirty="0" smtClean="0"/>
              <a:t>sensitivity versus packages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850" y="1498600"/>
            <a:ext cx="9168639" cy="8455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46650" y="9494725"/>
            <a:ext cx="1219200" cy="83099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Family</a:t>
            </a:r>
            <a:b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</a:b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no kids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58333" y="9494725"/>
            <a:ext cx="104280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ingle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89047" y="9494725"/>
            <a:ext cx="1369286" cy="83099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Family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kids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585450" y="9494725"/>
            <a:ext cx="144779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usiness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033250" y="9494725"/>
            <a:ext cx="251460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W-E</a:t>
            </a:r>
            <a:b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getaways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556890" y="9804400"/>
            <a:ext cx="739251" cy="5040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96141" y="9494725"/>
            <a:ext cx="12954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Bleisure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79737" y="1493708"/>
            <a:ext cx="251460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1250" y="2789535"/>
            <a:ext cx="12954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100,000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51250" y="4161135"/>
            <a:ext cx="12954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80,000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rot="16200000">
            <a:off x="3424882" y="5611169"/>
            <a:ext cx="1371600" cy="461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51250" y="5456535"/>
            <a:ext cx="12954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60,000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51250" y="6756400"/>
            <a:ext cx="12954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40,000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51250" y="8204200"/>
            <a:ext cx="12954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20,000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89450" y="1727200"/>
            <a:ext cx="304800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$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379379" y="2312244"/>
            <a:ext cx="4107142" cy="50783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3600" dirty="0"/>
              <a:t># </a:t>
            </a:r>
            <a:r>
              <a:rPr lang="en-US" sz="3600" dirty="0" smtClean="0"/>
              <a:t>8: Clear opportunities for packages for budget travelers</a:t>
            </a:r>
          </a:p>
          <a:p>
            <a:endParaRPr lang="en-US" sz="3600" dirty="0"/>
          </a:p>
          <a:p>
            <a:r>
              <a:rPr lang="en-US" sz="3600" dirty="0" smtClean="0"/>
              <a:t>Opportunity to geo-localize </a:t>
            </a:r>
            <a:r>
              <a:rPr lang="en-US" sz="3600" dirty="0" smtClean="0"/>
              <a:t>campaigns based on city Household income</a:t>
            </a:r>
            <a:endParaRPr lang="en-US" sz="3600" dirty="0" smtClean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150" y="7764471"/>
            <a:ext cx="1905000" cy="1905000"/>
          </a:xfrm>
          <a:prstGeom prst="rect">
            <a:avLst/>
          </a:prstGeom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21" y="4870450"/>
            <a:ext cx="2357438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136650" y="4851400"/>
            <a:ext cx="180711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package 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70271" y="5407050"/>
            <a:ext cx="762000" cy="64632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No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681450" y="10337800"/>
            <a:ext cx="342265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Realized with </a:t>
            </a:r>
            <a:r>
              <a:rPr kumimoji="0" lang="en-US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Seaborn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using a random sample 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with household median income data scrapped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68575" y="1498600"/>
            <a:ext cx="2114809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City </a:t>
            </a:r>
            <a:r>
              <a:rPr kumimoji="0" lang="fr-FR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Household</a:t>
            </a: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kumimoji="0" lang="fr-FR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Median</a:t>
            </a: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Income</a:t>
            </a:r>
            <a:r>
              <a:rPr kumimoji="0" lang="fr-FR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by </a:t>
            </a:r>
            <a:r>
              <a:rPr kumimoji="0" lang="fr-FR" sz="24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origin</a:t>
            </a:r>
            <a:r>
              <a:rPr kumimoji="0" lang="fr-FR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of </a:t>
            </a:r>
            <a:r>
              <a:rPr kumimoji="0" lang="fr-FR" sz="24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travel</a:t>
            </a: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624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586" y="1736691"/>
            <a:ext cx="8180264" cy="784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Income </a:t>
            </a:r>
            <a:r>
              <a:rPr lang="en-US" dirty="0" smtClean="0"/>
              <a:t>sensitivity versus packages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46650" y="9494725"/>
            <a:ext cx="1219200" cy="83099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Family</a:t>
            </a:r>
            <a:b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</a:b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no kids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58333" y="9494725"/>
            <a:ext cx="104280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ingle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89047" y="9494725"/>
            <a:ext cx="1369286" cy="83099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Family </a:t>
            </a:r>
            <a:b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kids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585450" y="9494725"/>
            <a:ext cx="144779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usiness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033250" y="9494725"/>
            <a:ext cx="2514600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 smtClean="0"/>
              <a:t>W-E</a:t>
            </a:r>
            <a:br>
              <a:rPr lang="en-US" sz="2400" dirty="0" smtClean="0"/>
            </a:br>
            <a:r>
              <a:rPr lang="en-US" sz="2400" dirty="0" smtClean="0"/>
              <a:t>getaways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8451477" y="9633226"/>
            <a:ext cx="1371600" cy="461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96141" y="9494725"/>
            <a:ext cx="12954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Bleisure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51250" y="2789535"/>
            <a:ext cx="12954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100,000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51250" y="4161135"/>
            <a:ext cx="12954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80,000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rot="16200000">
            <a:off x="3424882" y="5611169"/>
            <a:ext cx="1371600" cy="461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651250" y="5456535"/>
            <a:ext cx="12954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60,000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51250" y="6756400"/>
            <a:ext cx="12954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40,000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51250" y="8204200"/>
            <a:ext cx="129540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20,000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89450" y="1727200"/>
            <a:ext cx="304800" cy="46166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$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709650" y="3708400"/>
            <a:ext cx="4107142" cy="1754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3600" dirty="0"/>
              <a:t># </a:t>
            </a:r>
            <a:r>
              <a:rPr lang="en-US" sz="3600" dirty="0" smtClean="0"/>
              <a:t>9: </a:t>
            </a:r>
            <a:r>
              <a:rPr lang="en-US" sz="3600" dirty="0" smtClean="0"/>
              <a:t>similar findings for international </a:t>
            </a:r>
            <a:r>
              <a:rPr lang="en-US" sz="3600" dirty="0" err="1" smtClean="0"/>
              <a:t>travellers</a:t>
            </a:r>
            <a:endParaRPr lang="en-US" sz="3600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21" y="4870450"/>
            <a:ext cx="2357438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70271" y="5407050"/>
            <a:ext cx="762000" cy="646329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No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233650" y="8258078"/>
            <a:ext cx="4107142" cy="181588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2800" dirty="0" smtClean="0"/>
              <a:t>Note: </a:t>
            </a:r>
          </a:p>
          <a:p>
            <a:r>
              <a:rPr lang="en-US" sz="2800" dirty="0"/>
              <a:t>S</a:t>
            </a:r>
            <a:r>
              <a:rPr lang="en-US" sz="2800" dirty="0" smtClean="0"/>
              <a:t>ame correlation not found with hotel stars and price bands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079737" y="1493708"/>
            <a:ext cx="2514600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36650" y="4851400"/>
            <a:ext cx="180711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Is package 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68575" y="1498600"/>
            <a:ext cx="2114809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City </a:t>
            </a:r>
            <a:r>
              <a:rPr kumimoji="0" lang="fr-FR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Household</a:t>
            </a: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r>
              <a:rPr kumimoji="0" lang="fr-FR" sz="2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Median</a:t>
            </a: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Income</a:t>
            </a:r>
            <a:r>
              <a:rPr kumimoji="0" lang="fr-FR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by </a:t>
            </a:r>
            <a:r>
              <a:rPr kumimoji="0" lang="fr-FR" sz="24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origin</a:t>
            </a:r>
            <a:r>
              <a:rPr kumimoji="0" lang="fr-FR" sz="2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of </a:t>
            </a:r>
            <a:r>
              <a:rPr kumimoji="0" lang="fr-FR" sz="24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travel</a:t>
            </a:r>
            <a:r>
              <a:rPr kumimoji="0" lang="fr-FR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681450" y="10337800"/>
            <a:ext cx="342265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Realized with </a:t>
            </a:r>
            <a:r>
              <a:rPr kumimoji="0" lang="en-US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Seaborn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using a random sample 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with household median income data scrapped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7650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0" y="1897378"/>
            <a:ext cx="13998917" cy="85842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Seasonality effect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04C9C-90FA-4AF2-B9B2-7E8F25445116}" type="slidenum">
              <a:rPr lang="en-US" smtClean="0"/>
              <a:t>15</a:t>
            </a:fld>
            <a:endParaRPr lang="en-US"/>
          </a:p>
        </p:txBody>
      </p:sp>
      <p:sp>
        <p:nvSpPr>
          <p:cNvPr id="8" name="Down Arrow 7"/>
          <p:cNvSpPr/>
          <p:nvPr/>
        </p:nvSpPr>
        <p:spPr>
          <a:xfrm flipV="1">
            <a:off x="10052050" y="70612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Down Arrow 14"/>
          <p:cNvSpPr/>
          <p:nvPr/>
        </p:nvSpPr>
        <p:spPr>
          <a:xfrm flipV="1">
            <a:off x="4413250" y="75184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4337050" y="40894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Down Arrow 17"/>
          <p:cNvSpPr/>
          <p:nvPr/>
        </p:nvSpPr>
        <p:spPr>
          <a:xfrm flipV="1">
            <a:off x="7918450" y="87376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7461250" y="49276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10052050" y="87376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4489450" y="9271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4847590" y="9652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Down Arrow 22"/>
          <p:cNvSpPr/>
          <p:nvPr/>
        </p:nvSpPr>
        <p:spPr>
          <a:xfrm flipV="1">
            <a:off x="1136650" y="3175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Down Arrow 23"/>
          <p:cNvSpPr/>
          <p:nvPr/>
        </p:nvSpPr>
        <p:spPr>
          <a:xfrm flipV="1">
            <a:off x="778510" y="3175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679450" y="87376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Down Arrow 26"/>
          <p:cNvSpPr/>
          <p:nvPr/>
        </p:nvSpPr>
        <p:spPr>
          <a:xfrm flipV="1">
            <a:off x="4184650" y="75184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4108450" y="40894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65863" y="2719586"/>
            <a:ext cx="3041650" cy="7694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Total: 168160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irect 44%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6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6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6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6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ripadvisor 16%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rivago 15%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Paid</a:t>
            </a:r>
            <a:r>
              <a:rPr kumimoji="0" lang="en-US" altLang="en-US" sz="2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search 9%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Google</a:t>
            </a:r>
            <a:r>
              <a:rPr kumimoji="0" lang="en-US" altLang="en-US" sz="2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7%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mail 6% </a:t>
            </a: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other 4% </a:t>
            </a:r>
          </a:p>
        </p:txBody>
      </p:sp>
      <p:sp>
        <p:nvSpPr>
          <p:cNvPr id="33" name="Down Arrow 32"/>
          <p:cNvSpPr/>
          <p:nvPr/>
        </p:nvSpPr>
        <p:spPr>
          <a:xfrm>
            <a:off x="343301" y="87376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32280" y="87376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Down Arrow 34"/>
          <p:cNvSpPr/>
          <p:nvPr/>
        </p:nvSpPr>
        <p:spPr>
          <a:xfrm flipV="1">
            <a:off x="436388" y="3185367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Down Arrow 35"/>
          <p:cNvSpPr/>
          <p:nvPr/>
        </p:nvSpPr>
        <p:spPr>
          <a:xfrm flipV="1">
            <a:off x="1136650" y="2633305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450" y="209436"/>
            <a:ext cx="2159000" cy="15113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8600221" y="209436"/>
            <a:ext cx="558507" cy="1511300"/>
          </a:xfrm>
          <a:prstGeom prst="rect">
            <a:avLst/>
          </a:prstGeom>
          <a:noFill/>
          <a:ln w="57150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Isosceles Triangle 36"/>
          <p:cNvSpPr/>
          <p:nvPr/>
        </p:nvSpPr>
        <p:spPr>
          <a:xfrm>
            <a:off x="18739847" y="1803400"/>
            <a:ext cx="279254" cy="169724"/>
          </a:xfrm>
          <a:prstGeom prst="triangle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128250" y="1422400"/>
            <a:ext cx="9428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712" y="8966200"/>
            <a:ext cx="1905000" cy="19050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6910050" y="11009870"/>
            <a:ext cx="31940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Realized </a:t>
            </a:r>
            <a:r>
              <a:rPr lang="en-US" dirty="0"/>
              <a:t>with </a:t>
            </a:r>
            <a:r>
              <a:rPr lang="en-US" dirty="0" smtClean="0"/>
              <a:t>rawgraphs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3946358" y="4403558"/>
            <a:ext cx="13523495" cy="3368842"/>
          </a:xfrm>
          <a:custGeom>
            <a:avLst/>
            <a:gdLst>
              <a:gd name="connsiteX0" fmla="*/ 0 w 13523495"/>
              <a:gd name="connsiteY0" fmla="*/ 0 h 3368842"/>
              <a:gd name="connsiteX1" fmla="*/ 120316 w 13523495"/>
              <a:gd name="connsiteY1" fmla="*/ 72189 h 3368842"/>
              <a:gd name="connsiteX2" fmla="*/ 240631 w 13523495"/>
              <a:gd name="connsiteY2" fmla="*/ 192505 h 3368842"/>
              <a:gd name="connsiteX3" fmla="*/ 288758 w 13523495"/>
              <a:gd name="connsiteY3" fmla="*/ 240631 h 3368842"/>
              <a:gd name="connsiteX4" fmla="*/ 336884 w 13523495"/>
              <a:gd name="connsiteY4" fmla="*/ 288758 h 3368842"/>
              <a:gd name="connsiteX5" fmla="*/ 409074 w 13523495"/>
              <a:gd name="connsiteY5" fmla="*/ 360947 h 3368842"/>
              <a:gd name="connsiteX6" fmla="*/ 505326 w 13523495"/>
              <a:gd name="connsiteY6" fmla="*/ 481263 h 3368842"/>
              <a:gd name="connsiteX7" fmla="*/ 529389 w 13523495"/>
              <a:gd name="connsiteY7" fmla="*/ 553453 h 3368842"/>
              <a:gd name="connsiteX8" fmla="*/ 577516 w 13523495"/>
              <a:gd name="connsiteY8" fmla="*/ 601579 h 3368842"/>
              <a:gd name="connsiteX9" fmla="*/ 601579 w 13523495"/>
              <a:gd name="connsiteY9" fmla="*/ 673768 h 3368842"/>
              <a:gd name="connsiteX10" fmla="*/ 649705 w 13523495"/>
              <a:gd name="connsiteY10" fmla="*/ 721895 h 3368842"/>
              <a:gd name="connsiteX11" fmla="*/ 697831 w 13523495"/>
              <a:gd name="connsiteY11" fmla="*/ 794084 h 3368842"/>
              <a:gd name="connsiteX12" fmla="*/ 745958 w 13523495"/>
              <a:gd name="connsiteY12" fmla="*/ 890337 h 3368842"/>
              <a:gd name="connsiteX13" fmla="*/ 770021 w 13523495"/>
              <a:gd name="connsiteY13" fmla="*/ 962526 h 3368842"/>
              <a:gd name="connsiteX14" fmla="*/ 818147 w 13523495"/>
              <a:gd name="connsiteY14" fmla="*/ 1010653 h 3368842"/>
              <a:gd name="connsiteX15" fmla="*/ 842210 w 13523495"/>
              <a:gd name="connsiteY15" fmla="*/ 1106905 h 3368842"/>
              <a:gd name="connsiteX16" fmla="*/ 890337 w 13523495"/>
              <a:gd name="connsiteY16" fmla="*/ 1179095 h 3368842"/>
              <a:gd name="connsiteX17" fmla="*/ 938463 w 13523495"/>
              <a:gd name="connsiteY17" fmla="*/ 1275347 h 3368842"/>
              <a:gd name="connsiteX18" fmla="*/ 986589 w 13523495"/>
              <a:gd name="connsiteY18" fmla="*/ 1419726 h 3368842"/>
              <a:gd name="connsiteX19" fmla="*/ 1034716 w 13523495"/>
              <a:gd name="connsiteY19" fmla="*/ 1564105 h 3368842"/>
              <a:gd name="connsiteX20" fmla="*/ 1058779 w 13523495"/>
              <a:gd name="connsiteY20" fmla="*/ 1636295 h 3368842"/>
              <a:gd name="connsiteX21" fmla="*/ 1106905 w 13523495"/>
              <a:gd name="connsiteY21" fmla="*/ 1708484 h 3368842"/>
              <a:gd name="connsiteX22" fmla="*/ 1203158 w 13523495"/>
              <a:gd name="connsiteY22" fmla="*/ 1997242 h 3368842"/>
              <a:gd name="connsiteX23" fmla="*/ 1227221 w 13523495"/>
              <a:gd name="connsiteY23" fmla="*/ 2069431 h 3368842"/>
              <a:gd name="connsiteX24" fmla="*/ 1275347 w 13523495"/>
              <a:gd name="connsiteY24" fmla="*/ 2141621 h 3368842"/>
              <a:gd name="connsiteX25" fmla="*/ 1299410 w 13523495"/>
              <a:gd name="connsiteY25" fmla="*/ 2213810 h 3368842"/>
              <a:gd name="connsiteX26" fmla="*/ 1443789 w 13523495"/>
              <a:gd name="connsiteY26" fmla="*/ 2310063 h 3368842"/>
              <a:gd name="connsiteX27" fmla="*/ 1467853 w 13523495"/>
              <a:gd name="connsiteY27" fmla="*/ 2382253 h 3368842"/>
              <a:gd name="connsiteX28" fmla="*/ 1612231 w 13523495"/>
              <a:gd name="connsiteY28" fmla="*/ 2574758 h 3368842"/>
              <a:gd name="connsiteX29" fmla="*/ 1660358 w 13523495"/>
              <a:gd name="connsiteY29" fmla="*/ 2646947 h 3368842"/>
              <a:gd name="connsiteX30" fmla="*/ 1756610 w 13523495"/>
              <a:gd name="connsiteY30" fmla="*/ 2791326 h 3368842"/>
              <a:gd name="connsiteX31" fmla="*/ 1804737 w 13523495"/>
              <a:gd name="connsiteY31" fmla="*/ 2863516 h 3368842"/>
              <a:gd name="connsiteX32" fmla="*/ 1876926 w 13523495"/>
              <a:gd name="connsiteY32" fmla="*/ 2911642 h 3368842"/>
              <a:gd name="connsiteX33" fmla="*/ 1973179 w 13523495"/>
              <a:gd name="connsiteY33" fmla="*/ 3007895 h 3368842"/>
              <a:gd name="connsiteX34" fmla="*/ 2045368 w 13523495"/>
              <a:gd name="connsiteY34" fmla="*/ 3056021 h 3368842"/>
              <a:gd name="connsiteX35" fmla="*/ 2141621 w 13523495"/>
              <a:gd name="connsiteY35" fmla="*/ 3152274 h 3368842"/>
              <a:gd name="connsiteX36" fmla="*/ 2213810 w 13523495"/>
              <a:gd name="connsiteY36" fmla="*/ 3200400 h 3368842"/>
              <a:gd name="connsiteX37" fmla="*/ 2261937 w 13523495"/>
              <a:gd name="connsiteY37" fmla="*/ 3248526 h 3368842"/>
              <a:gd name="connsiteX38" fmla="*/ 2406316 w 13523495"/>
              <a:gd name="connsiteY38" fmla="*/ 3296653 h 3368842"/>
              <a:gd name="connsiteX39" fmla="*/ 2574758 w 13523495"/>
              <a:gd name="connsiteY39" fmla="*/ 3344779 h 3368842"/>
              <a:gd name="connsiteX40" fmla="*/ 2887579 w 13523495"/>
              <a:gd name="connsiteY40" fmla="*/ 3368842 h 3368842"/>
              <a:gd name="connsiteX41" fmla="*/ 3537284 w 13523495"/>
              <a:gd name="connsiteY41" fmla="*/ 3344779 h 3368842"/>
              <a:gd name="connsiteX42" fmla="*/ 3609474 w 13523495"/>
              <a:gd name="connsiteY42" fmla="*/ 3320716 h 3368842"/>
              <a:gd name="connsiteX43" fmla="*/ 3777916 w 13523495"/>
              <a:gd name="connsiteY43" fmla="*/ 3296653 h 3368842"/>
              <a:gd name="connsiteX44" fmla="*/ 3850105 w 13523495"/>
              <a:gd name="connsiteY44" fmla="*/ 3272589 h 3368842"/>
              <a:gd name="connsiteX45" fmla="*/ 3898231 w 13523495"/>
              <a:gd name="connsiteY45" fmla="*/ 3200400 h 3368842"/>
              <a:gd name="connsiteX46" fmla="*/ 3946358 w 13523495"/>
              <a:gd name="connsiteY46" fmla="*/ 3152274 h 3368842"/>
              <a:gd name="connsiteX47" fmla="*/ 4066674 w 13523495"/>
              <a:gd name="connsiteY47" fmla="*/ 3007895 h 3368842"/>
              <a:gd name="connsiteX48" fmla="*/ 4138863 w 13523495"/>
              <a:gd name="connsiteY48" fmla="*/ 2983831 h 3368842"/>
              <a:gd name="connsiteX49" fmla="*/ 4283242 w 13523495"/>
              <a:gd name="connsiteY49" fmla="*/ 2887579 h 3368842"/>
              <a:gd name="connsiteX50" fmla="*/ 4355431 w 13523495"/>
              <a:gd name="connsiteY50" fmla="*/ 2839453 h 3368842"/>
              <a:gd name="connsiteX51" fmla="*/ 4403558 w 13523495"/>
              <a:gd name="connsiteY51" fmla="*/ 2791326 h 3368842"/>
              <a:gd name="connsiteX52" fmla="*/ 4475747 w 13523495"/>
              <a:gd name="connsiteY52" fmla="*/ 2767263 h 3368842"/>
              <a:gd name="connsiteX53" fmla="*/ 4547937 w 13523495"/>
              <a:gd name="connsiteY53" fmla="*/ 2719137 h 3368842"/>
              <a:gd name="connsiteX54" fmla="*/ 4596063 w 13523495"/>
              <a:gd name="connsiteY54" fmla="*/ 2671010 h 3368842"/>
              <a:gd name="connsiteX55" fmla="*/ 4740442 w 13523495"/>
              <a:gd name="connsiteY55" fmla="*/ 2622884 h 3368842"/>
              <a:gd name="connsiteX56" fmla="*/ 4884821 w 13523495"/>
              <a:gd name="connsiteY56" fmla="*/ 2574758 h 3368842"/>
              <a:gd name="connsiteX57" fmla="*/ 4957010 w 13523495"/>
              <a:gd name="connsiteY57" fmla="*/ 2550695 h 3368842"/>
              <a:gd name="connsiteX58" fmla="*/ 5005137 w 13523495"/>
              <a:gd name="connsiteY58" fmla="*/ 2502568 h 3368842"/>
              <a:gd name="connsiteX59" fmla="*/ 5149516 w 13523495"/>
              <a:gd name="connsiteY59" fmla="*/ 2454442 h 3368842"/>
              <a:gd name="connsiteX60" fmla="*/ 5221705 w 13523495"/>
              <a:gd name="connsiteY60" fmla="*/ 2406316 h 3368842"/>
              <a:gd name="connsiteX61" fmla="*/ 5510463 w 13523495"/>
              <a:gd name="connsiteY61" fmla="*/ 2358189 h 3368842"/>
              <a:gd name="connsiteX62" fmla="*/ 6352674 w 13523495"/>
              <a:gd name="connsiteY62" fmla="*/ 2382253 h 3368842"/>
              <a:gd name="connsiteX63" fmla="*/ 6954253 w 13523495"/>
              <a:gd name="connsiteY63" fmla="*/ 2430379 h 3368842"/>
              <a:gd name="connsiteX64" fmla="*/ 7531768 w 13523495"/>
              <a:gd name="connsiteY64" fmla="*/ 2502568 h 3368842"/>
              <a:gd name="connsiteX65" fmla="*/ 7988968 w 13523495"/>
              <a:gd name="connsiteY65" fmla="*/ 2550695 h 3368842"/>
              <a:gd name="connsiteX66" fmla="*/ 9144000 w 13523495"/>
              <a:gd name="connsiteY66" fmla="*/ 2550695 h 3368842"/>
              <a:gd name="connsiteX67" fmla="*/ 9288379 w 13523495"/>
              <a:gd name="connsiteY67" fmla="*/ 2502568 h 3368842"/>
              <a:gd name="connsiteX68" fmla="*/ 9360568 w 13523495"/>
              <a:gd name="connsiteY68" fmla="*/ 2478505 h 3368842"/>
              <a:gd name="connsiteX69" fmla="*/ 9480884 w 13523495"/>
              <a:gd name="connsiteY69" fmla="*/ 2406316 h 3368842"/>
              <a:gd name="connsiteX70" fmla="*/ 9625263 w 13523495"/>
              <a:gd name="connsiteY70" fmla="*/ 2310063 h 3368842"/>
              <a:gd name="connsiteX71" fmla="*/ 9697453 w 13523495"/>
              <a:gd name="connsiteY71" fmla="*/ 2261937 h 3368842"/>
              <a:gd name="connsiteX72" fmla="*/ 9841831 w 13523495"/>
              <a:gd name="connsiteY72" fmla="*/ 2213810 h 3368842"/>
              <a:gd name="connsiteX73" fmla="*/ 9914021 w 13523495"/>
              <a:gd name="connsiteY73" fmla="*/ 2189747 h 3368842"/>
              <a:gd name="connsiteX74" fmla="*/ 10058400 w 13523495"/>
              <a:gd name="connsiteY74" fmla="*/ 2117558 h 3368842"/>
              <a:gd name="connsiteX75" fmla="*/ 10130589 w 13523495"/>
              <a:gd name="connsiteY75" fmla="*/ 2069431 h 3368842"/>
              <a:gd name="connsiteX76" fmla="*/ 10178716 w 13523495"/>
              <a:gd name="connsiteY76" fmla="*/ 2021305 h 3368842"/>
              <a:gd name="connsiteX77" fmla="*/ 10250905 w 13523495"/>
              <a:gd name="connsiteY77" fmla="*/ 1997242 h 3368842"/>
              <a:gd name="connsiteX78" fmla="*/ 10395284 w 13523495"/>
              <a:gd name="connsiteY78" fmla="*/ 1900989 h 3368842"/>
              <a:gd name="connsiteX79" fmla="*/ 10467474 w 13523495"/>
              <a:gd name="connsiteY79" fmla="*/ 1852863 h 3368842"/>
              <a:gd name="connsiteX80" fmla="*/ 10539663 w 13523495"/>
              <a:gd name="connsiteY80" fmla="*/ 1828800 h 3368842"/>
              <a:gd name="connsiteX81" fmla="*/ 10708105 w 13523495"/>
              <a:gd name="connsiteY81" fmla="*/ 1780674 h 3368842"/>
              <a:gd name="connsiteX82" fmla="*/ 10780295 w 13523495"/>
              <a:gd name="connsiteY82" fmla="*/ 1732547 h 3368842"/>
              <a:gd name="connsiteX83" fmla="*/ 10924674 w 13523495"/>
              <a:gd name="connsiteY83" fmla="*/ 1660358 h 3368842"/>
              <a:gd name="connsiteX84" fmla="*/ 11044989 w 13523495"/>
              <a:gd name="connsiteY84" fmla="*/ 1540042 h 3368842"/>
              <a:gd name="connsiteX85" fmla="*/ 11093116 w 13523495"/>
              <a:gd name="connsiteY85" fmla="*/ 1467853 h 3368842"/>
              <a:gd name="connsiteX86" fmla="*/ 11333747 w 13523495"/>
              <a:gd name="connsiteY86" fmla="*/ 1299410 h 3368842"/>
              <a:gd name="connsiteX87" fmla="*/ 11381874 w 13523495"/>
              <a:gd name="connsiteY87" fmla="*/ 1227221 h 3368842"/>
              <a:gd name="connsiteX88" fmla="*/ 11454063 w 13523495"/>
              <a:gd name="connsiteY88" fmla="*/ 1179095 h 3368842"/>
              <a:gd name="connsiteX89" fmla="*/ 11646568 w 13523495"/>
              <a:gd name="connsiteY89" fmla="*/ 1082842 h 3368842"/>
              <a:gd name="connsiteX90" fmla="*/ 11815010 w 13523495"/>
              <a:gd name="connsiteY90" fmla="*/ 962526 h 3368842"/>
              <a:gd name="connsiteX91" fmla="*/ 12031579 w 13523495"/>
              <a:gd name="connsiteY91" fmla="*/ 818147 h 3368842"/>
              <a:gd name="connsiteX92" fmla="*/ 12103768 w 13523495"/>
              <a:gd name="connsiteY92" fmla="*/ 770021 h 3368842"/>
              <a:gd name="connsiteX93" fmla="*/ 12175958 w 13523495"/>
              <a:gd name="connsiteY93" fmla="*/ 745958 h 3368842"/>
              <a:gd name="connsiteX94" fmla="*/ 12368463 w 13523495"/>
              <a:gd name="connsiteY94" fmla="*/ 601579 h 3368842"/>
              <a:gd name="connsiteX95" fmla="*/ 12440653 w 13523495"/>
              <a:gd name="connsiteY95" fmla="*/ 553453 h 3368842"/>
              <a:gd name="connsiteX96" fmla="*/ 12512842 w 13523495"/>
              <a:gd name="connsiteY96" fmla="*/ 505326 h 3368842"/>
              <a:gd name="connsiteX97" fmla="*/ 12585031 w 13523495"/>
              <a:gd name="connsiteY97" fmla="*/ 481263 h 3368842"/>
              <a:gd name="connsiteX98" fmla="*/ 12681284 w 13523495"/>
              <a:gd name="connsiteY98" fmla="*/ 457200 h 3368842"/>
              <a:gd name="connsiteX99" fmla="*/ 12825663 w 13523495"/>
              <a:gd name="connsiteY99" fmla="*/ 409074 h 3368842"/>
              <a:gd name="connsiteX100" fmla="*/ 12897853 w 13523495"/>
              <a:gd name="connsiteY100" fmla="*/ 360947 h 3368842"/>
              <a:gd name="connsiteX101" fmla="*/ 12970042 w 13523495"/>
              <a:gd name="connsiteY101" fmla="*/ 336884 h 3368842"/>
              <a:gd name="connsiteX102" fmla="*/ 13186610 w 13523495"/>
              <a:gd name="connsiteY102" fmla="*/ 288758 h 3368842"/>
              <a:gd name="connsiteX103" fmla="*/ 13379116 w 13523495"/>
              <a:gd name="connsiteY103" fmla="*/ 240631 h 3368842"/>
              <a:gd name="connsiteX104" fmla="*/ 13523495 w 13523495"/>
              <a:gd name="connsiteY104" fmla="*/ 216568 h 3368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3523495" h="3368842">
                <a:moveTo>
                  <a:pt x="0" y="0"/>
                </a:moveTo>
                <a:cubicBezTo>
                  <a:pt x="40105" y="24063"/>
                  <a:pt x="83795" y="42972"/>
                  <a:pt x="120316" y="72189"/>
                </a:cubicBezTo>
                <a:cubicBezTo>
                  <a:pt x="164605" y="107620"/>
                  <a:pt x="200526" y="152400"/>
                  <a:pt x="240631" y="192505"/>
                </a:cubicBezTo>
                <a:lnTo>
                  <a:pt x="288758" y="240631"/>
                </a:lnTo>
                <a:lnTo>
                  <a:pt x="336884" y="288758"/>
                </a:lnTo>
                <a:lnTo>
                  <a:pt x="409074" y="360947"/>
                </a:lnTo>
                <a:cubicBezTo>
                  <a:pt x="469557" y="542399"/>
                  <a:pt x="380934" y="325772"/>
                  <a:pt x="505326" y="481263"/>
                </a:cubicBezTo>
                <a:cubicBezTo>
                  <a:pt x="521171" y="501070"/>
                  <a:pt x="516339" y="531703"/>
                  <a:pt x="529389" y="553453"/>
                </a:cubicBezTo>
                <a:cubicBezTo>
                  <a:pt x="541061" y="572907"/>
                  <a:pt x="561474" y="585537"/>
                  <a:pt x="577516" y="601579"/>
                </a:cubicBezTo>
                <a:cubicBezTo>
                  <a:pt x="585537" y="625642"/>
                  <a:pt x="588529" y="652018"/>
                  <a:pt x="601579" y="673768"/>
                </a:cubicBezTo>
                <a:cubicBezTo>
                  <a:pt x="613251" y="693222"/>
                  <a:pt x="635533" y="704179"/>
                  <a:pt x="649705" y="721895"/>
                </a:cubicBezTo>
                <a:cubicBezTo>
                  <a:pt x="667771" y="744478"/>
                  <a:pt x="683483" y="768974"/>
                  <a:pt x="697831" y="794084"/>
                </a:cubicBezTo>
                <a:cubicBezTo>
                  <a:pt x="715628" y="825229"/>
                  <a:pt x="731827" y="857366"/>
                  <a:pt x="745958" y="890337"/>
                </a:cubicBezTo>
                <a:cubicBezTo>
                  <a:pt x="755950" y="913651"/>
                  <a:pt x="756971" y="940776"/>
                  <a:pt x="770021" y="962526"/>
                </a:cubicBezTo>
                <a:cubicBezTo>
                  <a:pt x="781693" y="981980"/>
                  <a:pt x="802105" y="994611"/>
                  <a:pt x="818147" y="1010653"/>
                </a:cubicBezTo>
                <a:cubicBezTo>
                  <a:pt x="826168" y="1042737"/>
                  <a:pt x="829182" y="1076508"/>
                  <a:pt x="842210" y="1106905"/>
                </a:cubicBezTo>
                <a:cubicBezTo>
                  <a:pt x="853602" y="1133487"/>
                  <a:pt x="875988" y="1153985"/>
                  <a:pt x="890337" y="1179095"/>
                </a:cubicBezTo>
                <a:cubicBezTo>
                  <a:pt x="908134" y="1210240"/>
                  <a:pt x="925141" y="1242042"/>
                  <a:pt x="938463" y="1275347"/>
                </a:cubicBezTo>
                <a:cubicBezTo>
                  <a:pt x="957303" y="1322448"/>
                  <a:pt x="970547" y="1371600"/>
                  <a:pt x="986589" y="1419726"/>
                </a:cubicBezTo>
                <a:lnTo>
                  <a:pt x="1034716" y="1564105"/>
                </a:lnTo>
                <a:cubicBezTo>
                  <a:pt x="1042737" y="1588168"/>
                  <a:pt x="1044709" y="1615190"/>
                  <a:pt x="1058779" y="1636295"/>
                </a:cubicBezTo>
                <a:lnTo>
                  <a:pt x="1106905" y="1708484"/>
                </a:lnTo>
                <a:lnTo>
                  <a:pt x="1203158" y="1997242"/>
                </a:lnTo>
                <a:cubicBezTo>
                  <a:pt x="1211179" y="2021305"/>
                  <a:pt x="1213151" y="2048326"/>
                  <a:pt x="1227221" y="2069431"/>
                </a:cubicBezTo>
                <a:cubicBezTo>
                  <a:pt x="1243263" y="2093494"/>
                  <a:pt x="1262413" y="2115754"/>
                  <a:pt x="1275347" y="2141621"/>
                </a:cubicBezTo>
                <a:cubicBezTo>
                  <a:pt x="1286690" y="2164308"/>
                  <a:pt x="1281474" y="2195874"/>
                  <a:pt x="1299410" y="2213810"/>
                </a:cubicBezTo>
                <a:cubicBezTo>
                  <a:pt x="1340310" y="2254710"/>
                  <a:pt x="1443789" y="2310063"/>
                  <a:pt x="1443789" y="2310063"/>
                </a:cubicBezTo>
                <a:cubicBezTo>
                  <a:pt x="1451810" y="2334126"/>
                  <a:pt x="1455535" y="2360080"/>
                  <a:pt x="1467853" y="2382253"/>
                </a:cubicBezTo>
                <a:cubicBezTo>
                  <a:pt x="1620483" y="2656986"/>
                  <a:pt x="1506029" y="2442005"/>
                  <a:pt x="1612231" y="2574758"/>
                </a:cubicBezTo>
                <a:cubicBezTo>
                  <a:pt x="1630297" y="2597341"/>
                  <a:pt x="1644316" y="2622884"/>
                  <a:pt x="1660358" y="2646947"/>
                </a:cubicBezTo>
                <a:cubicBezTo>
                  <a:pt x="1702646" y="2773812"/>
                  <a:pt x="1656472" y="2671160"/>
                  <a:pt x="1756610" y="2791326"/>
                </a:cubicBezTo>
                <a:cubicBezTo>
                  <a:pt x="1775125" y="2813543"/>
                  <a:pt x="1784287" y="2843066"/>
                  <a:pt x="1804737" y="2863516"/>
                </a:cubicBezTo>
                <a:cubicBezTo>
                  <a:pt x="1825187" y="2883966"/>
                  <a:pt x="1854968" y="2892821"/>
                  <a:pt x="1876926" y="2911642"/>
                </a:cubicBezTo>
                <a:cubicBezTo>
                  <a:pt x="1911377" y="2941171"/>
                  <a:pt x="1935425" y="2982726"/>
                  <a:pt x="1973179" y="3007895"/>
                </a:cubicBezTo>
                <a:cubicBezTo>
                  <a:pt x="1997242" y="3023937"/>
                  <a:pt x="2023410" y="3037200"/>
                  <a:pt x="2045368" y="3056021"/>
                </a:cubicBezTo>
                <a:cubicBezTo>
                  <a:pt x="2079819" y="3085550"/>
                  <a:pt x="2103867" y="3127105"/>
                  <a:pt x="2141621" y="3152274"/>
                </a:cubicBezTo>
                <a:cubicBezTo>
                  <a:pt x="2165684" y="3168316"/>
                  <a:pt x="2191227" y="3182334"/>
                  <a:pt x="2213810" y="3200400"/>
                </a:cubicBezTo>
                <a:cubicBezTo>
                  <a:pt x="2231526" y="3214572"/>
                  <a:pt x="2241645" y="3238380"/>
                  <a:pt x="2261937" y="3248526"/>
                </a:cubicBezTo>
                <a:cubicBezTo>
                  <a:pt x="2307311" y="3271213"/>
                  <a:pt x="2358190" y="3280611"/>
                  <a:pt x="2406316" y="3296653"/>
                </a:cubicBezTo>
                <a:cubicBezTo>
                  <a:pt x="2452999" y="3312214"/>
                  <a:pt x="2528062" y="3339285"/>
                  <a:pt x="2574758" y="3344779"/>
                </a:cubicBezTo>
                <a:cubicBezTo>
                  <a:pt x="2678623" y="3356998"/>
                  <a:pt x="2783305" y="3360821"/>
                  <a:pt x="2887579" y="3368842"/>
                </a:cubicBezTo>
                <a:cubicBezTo>
                  <a:pt x="3104147" y="3360821"/>
                  <a:pt x="3321047" y="3359195"/>
                  <a:pt x="3537284" y="3344779"/>
                </a:cubicBezTo>
                <a:cubicBezTo>
                  <a:pt x="3562593" y="3343092"/>
                  <a:pt x="3584602" y="3325690"/>
                  <a:pt x="3609474" y="3320716"/>
                </a:cubicBezTo>
                <a:cubicBezTo>
                  <a:pt x="3665090" y="3309593"/>
                  <a:pt x="3721769" y="3304674"/>
                  <a:pt x="3777916" y="3296653"/>
                </a:cubicBezTo>
                <a:cubicBezTo>
                  <a:pt x="3801979" y="3288632"/>
                  <a:pt x="3830299" y="3288434"/>
                  <a:pt x="3850105" y="3272589"/>
                </a:cubicBezTo>
                <a:cubicBezTo>
                  <a:pt x="3872688" y="3254523"/>
                  <a:pt x="3880165" y="3222983"/>
                  <a:pt x="3898231" y="3200400"/>
                </a:cubicBezTo>
                <a:cubicBezTo>
                  <a:pt x="3912404" y="3182684"/>
                  <a:pt x="3932185" y="3169990"/>
                  <a:pt x="3946358" y="3152274"/>
                </a:cubicBezTo>
                <a:cubicBezTo>
                  <a:pt x="3997093" y="3088856"/>
                  <a:pt x="3993176" y="3056894"/>
                  <a:pt x="4066674" y="3007895"/>
                </a:cubicBezTo>
                <a:cubicBezTo>
                  <a:pt x="4087779" y="2993825"/>
                  <a:pt x="4116690" y="2996149"/>
                  <a:pt x="4138863" y="2983831"/>
                </a:cubicBezTo>
                <a:cubicBezTo>
                  <a:pt x="4189425" y="2955741"/>
                  <a:pt x="4235116" y="2919663"/>
                  <a:pt x="4283242" y="2887579"/>
                </a:cubicBezTo>
                <a:cubicBezTo>
                  <a:pt x="4307305" y="2871537"/>
                  <a:pt x="4334981" y="2859903"/>
                  <a:pt x="4355431" y="2839453"/>
                </a:cubicBezTo>
                <a:cubicBezTo>
                  <a:pt x="4371473" y="2823411"/>
                  <a:pt x="4384104" y="2802999"/>
                  <a:pt x="4403558" y="2791326"/>
                </a:cubicBezTo>
                <a:cubicBezTo>
                  <a:pt x="4425308" y="2778276"/>
                  <a:pt x="4453060" y="2778606"/>
                  <a:pt x="4475747" y="2767263"/>
                </a:cubicBezTo>
                <a:cubicBezTo>
                  <a:pt x="4501614" y="2754329"/>
                  <a:pt x="4525354" y="2737203"/>
                  <a:pt x="4547937" y="2719137"/>
                </a:cubicBezTo>
                <a:cubicBezTo>
                  <a:pt x="4565653" y="2704964"/>
                  <a:pt x="4575771" y="2681156"/>
                  <a:pt x="4596063" y="2671010"/>
                </a:cubicBezTo>
                <a:cubicBezTo>
                  <a:pt x="4641437" y="2648323"/>
                  <a:pt x="4692316" y="2638926"/>
                  <a:pt x="4740442" y="2622884"/>
                </a:cubicBezTo>
                <a:lnTo>
                  <a:pt x="4884821" y="2574758"/>
                </a:lnTo>
                <a:lnTo>
                  <a:pt x="4957010" y="2550695"/>
                </a:lnTo>
                <a:cubicBezTo>
                  <a:pt x="4973052" y="2534653"/>
                  <a:pt x="4984845" y="2512714"/>
                  <a:pt x="5005137" y="2502568"/>
                </a:cubicBezTo>
                <a:cubicBezTo>
                  <a:pt x="5050511" y="2479881"/>
                  <a:pt x="5149516" y="2454442"/>
                  <a:pt x="5149516" y="2454442"/>
                </a:cubicBezTo>
                <a:cubicBezTo>
                  <a:pt x="5173579" y="2438400"/>
                  <a:pt x="5193761" y="2413768"/>
                  <a:pt x="5221705" y="2406316"/>
                </a:cubicBezTo>
                <a:cubicBezTo>
                  <a:pt x="5315991" y="2381173"/>
                  <a:pt x="5510463" y="2358189"/>
                  <a:pt x="5510463" y="2358189"/>
                </a:cubicBezTo>
                <a:cubicBezTo>
                  <a:pt x="5791200" y="2366210"/>
                  <a:pt x="6072173" y="2368228"/>
                  <a:pt x="6352674" y="2382253"/>
                </a:cubicBezTo>
                <a:cubicBezTo>
                  <a:pt x="6553590" y="2392299"/>
                  <a:pt x="6954253" y="2430379"/>
                  <a:pt x="6954253" y="2430379"/>
                </a:cubicBezTo>
                <a:cubicBezTo>
                  <a:pt x="7259801" y="2491489"/>
                  <a:pt x="6902880" y="2423958"/>
                  <a:pt x="7531768" y="2502568"/>
                </a:cubicBezTo>
                <a:cubicBezTo>
                  <a:pt x="7812185" y="2537620"/>
                  <a:pt x="7659872" y="2520776"/>
                  <a:pt x="7988968" y="2550695"/>
                </a:cubicBezTo>
                <a:cubicBezTo>
                  <a:pt x="8415400" y="2657302"/>
                  <a:pt x="8183438" y="2608329"/>
                  <a:pt x="9144000" y="2550695"/>
                </a:cubicBezTo>
                <a:cubicBezTo>
                  <a:pt x="9194639" y="2547657"/>
                  <a:pt x="9240253" y="2518610"/>
                  <a:pt x="9288379" y="2502568"/>
                </a:cubicBezTo>
                <a:lnTo>
                  <a:pt x="9360568" y="2478505"/>
                </a:lnTo>
                <a:cubicBezTo>
                  <a:pt x="9468543" y="2370532"/>
                  <a:pt x="9340313" y="2484411"/>
                  <a:pt x="9480884" y="2406316"/>
                </a:cubicBezTo>
                <a:cubicBezTo>
                  <a:pt x="9531446" y="2378226"/>
                  <a:pt x="9577137" y="2342147"/>
                  <a:pt x="9625263" y="2310063"/>
                </a:cubicBezTo>
                <a:cubicBezTo>
                  <a:pt x="9649326" y="2294021"/>
                  <a:pt x="9670017" y="2271083"/>
                  <a:pt x="9697453" y="2261937"/>
                </a:cubicBezTo>
                <a:lnTo>
                  <a:pt x="9841831" y="2213810"/>
                </a:lnTo>
                <a:lnTo>
                  <a:pt x="9914021" y="2189747"/>
                </a:lnTo>
                <a:cubicBezTo>
                  <a:pt x="10120913" y="2051819"/>
                  <a:pt x="9859141" y="2217188"/>
                  <a:pt x="10058400" y="2117558"/>
                </a:cubicBezTo>
                <a:cubicBezTo>
                  <a:pt x="10084267" y="2104624"/>
                  <a:pt x="10108006" y="2087497"/>
                  <a:pt x="10130589" y="2069431"/>
                </a:cubicBezTo>
                <a:cubicBezTo>
                  <a:pt x="10148305" y="2055258"/>
                  <a:pt x="10159262" y="2032977"/>
                  <a:pt x="10178716" y="2021305"/>
                </a:cubicBezTo>
                <a:cubicBezTo>
                  <a:pt x="10200466" y="2008255"/>
                  <a:pt x="10228732" y="2009560"/>
                  <a:pt x="10250905" y="1997242"/>
                </a:cubicBezTo>
                <a:cubicBezTo>
                  <a:pt x="10301467" y="1969152"/>
                  <a:pt x="10347158" y="1933073"/>
                  <a:pt x="10395284" y="1900989"/>
                </a:cubicBezTo>
                <a:cubicBezTo>
                  <a:pt x="10419347" y="1884947"/>
                  <a:pt x="10440038" y="1862008"/>
                  <a:pt x="10467474" y="1852863"/>
                </a:cubicBezTo>
                <a:cubicBezTo>
                  <a:pt x="10491537" y="1844842"/>
                  <a:pt x="10515274" y="1835768"/>
                  <a:pt x="10539663" y="1828800"/>
                </a:cubicBezTo>
                <a:cubicBezTo>
                  <a:pt x="10751168" y="1768370"/>
                  <a:pt x="10535021" y="1838369"/>
                  <a:pt x="10708105" y="1780674"/>
                </a:cubicBezTo>
                <a:cubicBezTo>
                  <a:pt x="10732168" y="1764632"/>
                  <a:pt x="10754428" y="1745481"/>
                  <a:pt x="10780295" y="1732547"/>
                </a:cubicBezTo>
                <a:cubicBezTo>
                  <a:pt x="10878739" y="1683325"/>
                  <a:pt x="10832726" y="1740813"/>
                  <a:pt x="10924674" y="1660358"/>
                </a:cubicBezTo>
                <a:cubicBezTo>
                  <a:pt x="10967358" y="1623009"/>
                  <a:pt x="11013527" y="1587233"/>
                  <a:pt x="11044989" y="1540042"/>
                </a:cubicBezTo>
                <a:cubicBezTo>
                  <a:pt x="11061031" y="1515979"/>
                  <a:pt x="11071351" y="1486897"/>
                  <a:pt x="11093116" y="1467853"/>
                </a:cubicBezTo>
                <a:cubicBezTo>
                  <a:pt x="11156020" y="1412813"/>
                  <a:pt x="11270853" y="1362304"/>
                  <a:pt x="11333747" y="1299410"/>
                </a:cubicBezTo>
                <a:cubicBezTo>
                  <a:pt x="11354197" y="1278960"/>
                  <a:pt x="11361424" y="1247671"/>
                  <a:pt x="11381874" y="1227221"/>
                </a:cubicBezTo>
                <a:cubicBezTo>
                  <a:pt x="11402324" y="1206771"/>
                  <a:pt x="11428674" y="1192943"/>
                  <a:pt x="11454063" y="1179095"/>
                </a:cubicBezTo>
                <a:cubicBezTo>
                  <a:pt x="11517045" y="1144741"/>
                  <a:pt x="11595838" y="1133571"/>
                  <a:pt x="11646568" y="1082842"/>
                </a:cubicBezTo>
                <a:cubicBezTo>
                  <a:pt x="11774169" y="955243"/>
                  <a:pt x="11656649" y="1057543"/>
                  <a:pt x="11815010" y="962526"/>
                </a:cubicBezTo>
                <a:cubicBezTo>
                  <a:pt x="11815036" y="962511"/>
                  <a:pt x="11995472" y="842218"/>
                  <a:pt x="12031579" y="818147"/>
                </a:cubicBezTo>
                <a:cubicBezTo>
                  <a:pt x="12055642" y="802105"/>
                  <a:pt x="12076332" y="779166"/>
                  <a:pt x="12103768" y="770021"/>
                </a:cubicBezTo>
                <a:lnTo>
                  <a:pt x="12175958" y="745958"/>
                </a:lnTo>
                <a:cubicBezTo>
                  <a:pt x="12264983" y="656931"/>
                  <a:pt x="12205208" y="710415"/>
                  <a:pt x="12368463" y="601579"/>
                </a:cubicBezTo>
                <a:lnTo>
                  <a:pt x="12440653" y="553453"/>
                </a:lnTo>
                <a:cubicBezTo>
                  <a:pt x="12464716" y="537411"/>
                  <a:pt x="12485406" y="514471"/>
                  <a:pt x="12512842" y="505326"/>
                </a:cubicBezTo>
                <a:cubicBezTo>
                  <a:pt x="12536905" y="497305"/>
                  <a:pt x="12560642" y="488231"/>
                  <a:pt x="12585031" y="481263"/>
                </a:cubicBezTo>
                <a:cubicBezTo>
                  <a:pt x="12616830" y="472178"/>
                  <a:pt x="12649607" y="466703"/>
                  <a:pt x="12681284" y="457200"/>
                </a:cubicBezTo>
                <a:cubicBezTo>
                  <a:pt x="12729874" y="442623"/>
                  <a:pt x="12825663" y="409074"/>
                  <a:pt x="12825663" y="409074"/>
                </a:cubicBezTo>
                <a:cubicBezTo>
                  <a:pt x="12849726" y="393032"/>
                  <a:pt x="12871986" y="373881"/>
                  <a:pt x="12897853" y="360947"/>
                </a:cubicBezTo>
                <a:cubicBezTo>
                  <a:pt x="12920540" y="349604"/>
                  <a:pt x="12945653" y="343852"/>
                  <a:pt x="12970042" y="336884"/>
                </a:cubicBezTo>
                <a:cubicBezTo>
                  <a:pt x="13086785" y="303529"/>
                  <a:pt x="13057595" y="318531"/>
                  <a:pt x="13186610" y="288758"/>
                </a:cubicBezTo>
                <a:cubicBezTo>
                  <a:pt x="13251060" y="273885"/>
                  <a:pt x="13314947" y="256673"/>
                  <a:pt x="13379116" y="240631"/>
                </a:cubicBezTo>
                <a:cubicBezTo>
                  <a:pt x="13490931" y="212677"/>
                  <a:pt x="13442297" y="216568"/>
                  <a:pt x="13523495" y="216568"/>
                </a:cubicBezTo>
              </a:path>
            </a:pathLst>
          </a:custGeom>
          <a:noFill/>
          <a:ln w="762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6388" y="3946436"/>
            <a:ext cx="2971800" cy="12003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3600" dirty="0"/>
              <a:t># </a:t>
            </a:r>
            <a:r>
              <a:rPr lang="en-US" sz="3600" dirty="0" smtClean="0"/>
              <a:t>10: campaign overspend?</a:t>
            </a:r>
          </a:p>
        </p:txBody>
      </p:sp>
    </p:spTree>
    <p:extLst>
      <p:ext uri="{BB962C8B-B14F-4D97-AF65-F5344CB8AC3E}">
        <p14:creationId xmlns:p14="http://schemas.microsoft.com/office/powerpoint/2010/main" val="35143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0" y="1879600"/>
            <a:ext cx="14007806" cy="85896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Seasonality </a:t>
            </a:r>
            <a:r>
              <a:rPr lang="en-US" dirty="0"/>
              <a:t>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04C9C-90FA-4AF2-B9B2-7E8F25445116}" type="slidenum">
              <a:rPr lang="en-US" smtClean="0"/>
              <a:t>16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2564" y="2412999"/>
            <a:ext cx="2596286" cy="80021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Total: 56957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Google : 35%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Direct:17%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Tripadvisor: 13%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Trivago:11%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Mail:10%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Paid:9%</a:t>
            </a:r>
            <a:endParaRPr kumimoji="0" lang="en-US" sz="260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Other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:5%</a:t>
            </a:r>
            <a:endParaRPr kumimoji="0" lang="en-US" sz="260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7" name="Down Arrow 6"/>
          <p:cNvSpPr/>
          <p:nvPr/>
        </p:nvSpPr>
        <p:spPr>
          <a:xfrm flipV="1">
            <a:off x="7332980" y="518414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7766050" y="90424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Down Arrow 10"/>
          <p:cNvSpPr/>
          <p:nvPr/>
        </p:nvSpPr>
        <p:spPr>
          <a:xfrm flipV="1">
            <a:off x="16376650" y="43942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Down Arrow 12"/>
          <p:cNvSpPr/>
          <p:nvPr/>
        </p:nvSpPr>
        <p:spPr>
          <a:xfrm flipV="1">
            <a:off x="16018510" y="43942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15515590" y="80518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15157450" y="80518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Down Arrow 15"/>
          <p:cNvSpPr/>
          <p:nvPr/>
        </p:nvSpPr>
        <p:spPr>
          <a:xfrm flipV="1">
            <a:off x="9975850" y="3556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Down Arrow 16"/>
          <p:cNvSpPr/>
          <p:nvPr/>
        </p:nvSpPr>
        <p:spPr>
          <a:xfrm flipV="1">
            <a:off x="9617710" y="3556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10128250" y="9652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9770110" y="9652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10128250" y="6223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Down Arrow 20"/>
          <p:cNvSpPr/>
          <p:nvPr/>
        </p:nvSpPr>
        <p:spPr>
          <a:xfrm flipV="1">
            <a:off x="9975850" y="80518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Down Arrow 21"/>
          <p:cNvSpPr/>
          <p:nvPr/>
        </p:nvSpPr>
        <p:spPr>
          <a:xfrm flipV="1">
            <a:off x="12947650" y="346202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Down Arrow 22"/>
          <p:cNvSpPr/>
          <p:nvPr/>
        </p:nvSpPr>
        <p:spPr>
          <a:xfrm flipV="1">
            <a:off x="12589510" y="346202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13153390" y="9271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Down Arrow 24"/>
          <p:cNvSpPr/>
          <p:nvPr/>
        </p:nvSpPr>
        <p:spPr>
          <a:xfrm>
            <a:off x="12795250" y="9271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13077190" y="8128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12719050" y="8128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Down Arrow 27"/>
          <p:cNvSpPr/>
          <p:nvPr/>
        </p:nvSpPr>
        <p:spPr>
          <a:xfrm flipV="1">
            <a:off x="13070840" y="6223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15614650" y="95758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Down Arrow 29"/>
          <p:cNvSpPr/>
          <p:nvPr/>
        </p:nvSpPr>
        <p:spPr>
          <a:xfrm flipV="1">
            <a:off x="4260850" y="442722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Down Arrow 30"/>
          <p:cNvSpPr/>
          <p:nvPr/>
        </p:nvSpPr>
        <p:spPr>
          <a:xfrm>
            <a:off x="4566920" y="97282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Down Arrow 31"/>
          <p:cNvSpPr/>
          <p:nvPr/>
        </p:nvSpPr>
        <p:spPr>
          <a:xfrm flipV="1">
            <a:off x="1600531" y="8509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1136650" y="75184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Down Arrow 35"/>
          <p:cNvSpPr/>
          <p:nvPr/>
        </p:nvSpPr>
        <p:spPr>
          <a:xfrm flipV="1">
            <a:off x="1295731" y="518414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Down Arrow 38"/>
          <p:cNvSpPr/>
          <p:nvPr/>
        </p:nvSpPr>
        <p:spPr>
          <a:xfrm>
            <a:off x="1136650" y="23368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450" y="209436"/>
            <a:ext cx="2159000" cy="151130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18078743" y="209436"/>
            <a:ext cx="558507" cy="1511300"/>
          </a:xfrm>
          <a:prstGeom prst="rect">
            <a:avLst/>
          </a:prstGeom>
          <a:noFill/>
          <a:ln w="57150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Isosceles Triangle 40"/>
          <p:cNvSpPr/>
          <p:nvPr/>
        </p:nvSpPr>
        <p:spPr>
          <a:xfrm>
            <a:off x="18218369" y="1803400"/>
            <a:ext cx="279254" cy="169724"/>
          </a:xfrm>
          <a:prstGeom prst="triangle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0128250" y="1422400"/>
            <a:ext cx="10615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869" y="7175500"/>
            <a:ext cx="1905000" cy="19050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7748250" y="5613400"/>
            <a:ext cx="2209800" cy="1754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3600" dirty="0"/>
              <a:t># </a:t>
            </a:r>
            <a:r>
              <a:rPr lang="en-US" sz="3600" dirty="0" smtClean="0"/>
              <a:t>12 prebooking issue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497" y="3619604"/>
            <a:ext cx="1905000" cy="19050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6910050" y="11009870"/>
            <a:ext cx="31940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Realized </a:t>
            </a:r>
            <a:r>
              <a:rPr lang="en-US" dirty="0"/>
              <a:t>with </a:t>
            </a:r>
            <a:r>
              <a:rPr lang="en-US" dirty="0" smtClean="0"/>
              <a:t>rawgraphs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7550" y="3632200"/>
            <a:ext cx="1905000" cy="1905000"/>
          </a:xfrm>
          <a:prstGeom prst="rect">
            <a:avLst/>
          </a:prstGeom>
        </p:spPr>
      </p:pic>
      <p:sp>
        <p:nvSpPr>
          <p:cNvPr id="12" name="Freeform 11"/>
          <p:cNvSpPr/>
          <p:nvPr/>
        </p:nvSpPr>
        <p:spPr>
          <a:xfrm>
            <a:off x="3777916" y="4138863"/>
            <a:ext cx="13788189" cy="4138863"/>
          </a:xfrm>
          <a:custGeom>
            <a:avLst/>
            <a:gdLst>
              <a:gd name="connsiteX0" fmla="*/ 0 w 13788189"/>
              <a:gd name="connsiteY0" fmla="*/ 2334126 h 4138863"/>
              <a:gd name="connsiteX1" fmla="*/ 192505 w 13788189"/>
              <a:gd name="connsiteY1" fmla="*/ 2261937 h 4138863"/>
              <a:gd name="connsiteX2" fmla="*/ 288758 w 13788189"/>
              <a:gd name="connsiteY2" fmla="*/ 2237874 h 4138863"/>
              <a:gd name="connsiteX3" fmla="*/ 385010 w 13788189"/>
              <a:gd name="connsiteY3" fmla="*/ 2189748 h 4138863"/>
              <a:gd name="connsiteX4" fmla="*/ 505326 w 13788189"/>
              <a:gd name="connsiteY4" fmla="*/ 2141621 h 4138863"/>
              <a:gd name="connsiteX5" fmla="*/ 649705 w 13788189"/>
              <a:gd name="connsiteY5" fmla="*/ 2069432 h 4138863"/>
              <a:gd name="connsiteX6" fmla="*/ 697831 w 13788189"/>
              <a:gd name="connsiteY6" fmla="*/ 2021305 h 4138863"/>
              <a:gd name="connsiteX7" fmla="*/ 842210 w 13788189"/>
              <a:gd name="connsiteY7" fmla="*/ 1925053 h 4138863"/>
              <a:gd name="connsiteX8" fmla="*/ 890337 w 13788189"/>
              <a:gd name="connsiteY8" fmla="*/ 1876926 h 4138863"/>
              <a:gd name="connsiteX9" fmla="*/ 938463 w 13788189"/>
              <a:gd name="connsiteY9" fmla="*/ 1804737 h 4138863"/>
              <a:gd name="connsiteX10" fmla="*/ 1010652 w 13788189"/>
              <a:gd name="connsiteY10" fmla="*/ 1780674 h 4138863"/>
              <a:gd name="connsiteX11" fmla="*/ 1130968 w 13788189"/>
              <a:gd name="connsiteY11" fmla="*/ 1660358 h 4138863"/>
              <a:gd name="connsiteX12" fmla="*/ 1251284 w 13788189"/>
              <a:gd name="connsiteY12" fmla="*/ 1588169 h 4138863"/>
              <a:gd name="connsiteX13" fmla="*/ 1347537 w 13788189"/>
              <a:gd name="connsiteY13" fmla="*/ 1491916 h 4138863"/>
              <a:gd name="connsiteX14" fmla="*/ 1419726 w 13788189"/>
              <a:gd name="connsiteY14" fmla="*/ 1419726 h 4138863"/>
              <a:gd name="connsiteX15" fmla="*/ 1564105 w 13788189"/>
              <a:gd name="connsiteY15" fmla="*/ 1323474 h 4138863"/>
              <a:gd name="connsiteX16" fmla="*/ 1636295 w 13788189"/>
              <a:gd name="connsiteY16" fmla="*/ 1275348 h 4138863"/>
              <a:gd name="connsiteX17" fmla="*/ 1708484 w 13788189"/>
              <a:gd name="connsiteY17" fmla="*/ 1251284 h 4138863"/>
              <a:gd name="connsiteX18" fmla="*/ 1828800 w 13788189"/>
              <a:gd name="connsiteY18" fmla="*/ 1130969 h 4138863"/>
              <a:gd name="connsiteX19" fmla="*/ 1876926 w 13788189"/>
              <a:gd name="connsiteY19" fmla="*/ 1082842 h 4138863"/>
              <a:gd name="connsiteX20" fmla="*/ 2021305 w 13788189"/>
              <a:gd name="connsiteY20" fmla="*/ 1034716 h 4138863"/>
              <a:gd name="connsiteX21" fmla="*/ 2117558 w 13788189"/>
              <a:gd name="connsiteY21" fmla="*/ 1010653 h 4138863"/>
              <a:gd name="connsiteX22" fmla="*/ 2261937 w 13788189"/>
              <a:gd name="connsiteY22" fmla="*/ 962526 h 4138863"/>
              <a:gd name="connsiteX23" fmla="*/ 2334126 w 13788189"/>
              <a:gd name="connsiteY23" fmla="*/ 938463 h 4138863"/>
              <a:gd name="connsiteX24" fmla="*/ 2478505 w 13788189"/>
              <a:gd name="connsiteY24" fmla="*/ 842211 h 4138863"/>
              <a:gd name="connsiteX25" fmla="*/ 2695073 w 13788189"/>
              <a:gd name="connsiteY25" fmla="*/ 794084 h 4138863"/>
              <a:gd name="connsiteX26" fmla="*/ 2839452 w 13788189"/>
              <a:gd name="connsiteY26" fmla="*/ 770021 h 4138863"/>
              <a:gd name="connsiteX27" fmla="*/ 2911642 w 13788189"/>
              <a:gd name="connsiteY27" fmla="*/ 745958 h 4138863"/>
              <a:gd name="connsiteX28" fmla="*/ 3128210 w 13788189"/>
              <a:gd name="connsiteY28" fmla="*/ 721895 h 4138863"/>
              <a:gd name="connsiteX29" fmla="*/ 3176337 w 13788189"/>
              <a:gd name="connsiteY29" fmla="*/ 673769 h 4138863"/>
              <a:gd name="connsiteX30" fmla="*/ 3320716 w 13788189"/>
              <a:gd name="connsiteY30" fmla="*/ 625642 h 4138863"/>
              <a:gd name="connsiteX31" fmla="*/ 3465095 w 13788189"/>
              <a:gd name="connsiteY31" fmla="*/ 577516 h 4138863"/>
              <a:gd name="connsiteX32" fmla="*/ 3753852 w 13788189"/>
              <a:gd name="connsiteY32" fmla="*/ 481263 h 4138863"/>
              <a:gd name="connsiteX33" fmla="*/ 3922295 w 13788189"/>
              <a:gd name="connsiteY33" fmla="*/ 433137 h 4138863"/>
              <a:gd name="connsiteX34" fmla="*/ 4355431 w 13788189"/>
              <a:gd name="connsiteY34" fmla="*/ 385011 h 4138863"/>
              <a:gd name="connsiteX35" fmla="*/ 4596063 w 13788189"/>
              <a:gd name="connsiteY35" fmla="*/ 336884 h 4138863"/>
              <a:gd name="connsiteX36" fmla="*/ 4716379 w 13788189"/>
              <a:gd name="connsiteY36" fmla="*/ 312821 h 4138863"/>
              <a:gd name="connsiteX37" fmla="*/ 4932947 w 13788189"/>
              <a:gd name="connsiteY37" fmla="*/ 288758 h 4138863"/>
              <a:gd name="connsiteX38" fmla="*/ 5029200 w 13788189"/>
              <a:gd name="connsiteY38" fmla="*/ 264695 h 4138863"/>
              <a:gd name="connsiteX39" fmla="*/ 5149516 w 13788189"/>
              <a:gd name="connsiteY39" fmla="*/ 240632 h 4138863"/>
              <a:gd name="connsiteX40" fmla="*/ 5293895 w 13788189"/>
              <a:gd name="connsiteY40" fmla="*/ 192505 h 4138863"/>
              <a:gd name="connsiteX41" fmla="*/ 5438273 w 13788189"/>
              <a:gd name="connsiteY41" fmla="*/ 144379 h 4138863"/>
              <a:gd name="connsiteX42" fmla="*/ 5510463 w 13788189"/>
              <a:gd name="connsiteY42" fmla="*/ 120316 h 4138863"/>
              <a:gd name="connsiteX43" fmla="*/ 5582652 w 13788189"/>
              <a:gd name="connsiteY43" fmla="*/ 72190 h 4138863"/>
              <a:gd name="connsiteX44" fmla="*/ 5943600 w 13788189"/>
              <a:gd name="connsiteY44" fmla="*/ 24063 h 4138863"/>
              <a:gd name="connsiteX45" fmla="*/ 6472989 w 13788189"/>
              <a:gd name="connsiteY45" fmla="*/ 0 h 4138863"/>
              <a:gd name="connsiteX46" fmla="*/ 6906126 w 13788189"/>
              <a:gd name="connsiteY46" fmla="*/ 24063 h 4138863"/>
              <a:gd name="connsiteX47" fmla="*/ 7026442 w 13788189"/>
              <a:gd name="connsiteY47" fmla="*/ 48126 h 4138863"/>
              <a:gd name="connsiteX48" fmla="*/ 7170821 w 13788189"/>
              <a:gd name="connsiteY48" fmla="*/ 96253 h 4138863"/>
              <a:gd name="connsiteX49" fmla="*/ 7243010 w 13788189"/>
              <a:gd name="connsiteY49" fmla="*/ 144379 h 4138863"/>
              <a:gd name="connsiteX50" fmla="*/ 7387389 w 13788189"/>
              <a:gd name="connsiteY50" fmla="*/ 192505 h 4138863"/>
              <a:gd name="connsiteX51" fmla="*/ 7603958 w 13788189"/>
              <a:gd name="connsiteY51" fmla="*/ 240632 h 4138863"/>
              <a:gd name="connsiteX52" fmla="*/ 7820526 w 13788189"/>
              <a:gd name="connsiteY52" fmla="*/ 336884 h 4138863"/>
              <a:gd name="connsiteX53" fmla="*/ 7868652 w 13788189"/>
              <a:gd name="connsiteY53" fmla="*/ 385011 h 4138863"/>
              <a:gd name="connsiteX54" fmla="*/ 7940842 w 13788189"/>
              <a:gd name="connsiteY54" fmla="*/ 409074 h 4138863"/>
              <a:gd name="connsiteX55" fmla="*/ 8037095 w 13788189"/>
              <a:gd name="connsiteY55" fmla="*/ 457200 h 4138863"/>
              <a:gd name="connsiteX56" fmla="*/ 8205537 w 13788189"/>
              <a:gd name="connsiteY56" fmla="*/ 577516 h 4138863"/>
              <a:gd name="connsiteX57" fmla="*/ 8277726 w 13788189"/>
              <a:gd name="connsiteY57" fmla="*/ 625642 h 4138863"/>
              <a:gd name="connsiteX58" fmla="*/ 8325852 w 13788189"/>
              <a:gd name="connsiteY58" fmla="*/ 673769 h 4138863"/>
              <a:gd name="connsiteX59" fmla="*/ 8422105 w 13788189"/>
              <a:gd name="connsiteY59" fmla="*/ 697832 h 4138863"/>
              <a:gd name="connsiteX60" fmla="*/ 8518358 w 13788189"/>
              <a:gd name="connsiteY60" fmla="*/ 745958 h 4138863"/>
              <a:gd name="connsiteX61" fmla="*/ 8590547 w 13788189"/>
              <a:gd name="connsiteY61" fmla="*/ 770021 h 4138863"/>
              <a:gd name="connsiteX62" fmla="*/ 8686800 w 13788189"/>
              <a:gd name="connsiteY62" fmla="*/ 890337 h 4138863"/>
              <a:gd name="connsiteX63" fmla="*/ 8758989 w 13788189"/>
              <a:gd name="connsiteY63" fmla="*/ 938463 h 4138863"/>
              <a:gd name="connsiteX64" fmla="*/ 8879305 w 13788189"/>
              <a:gd name="connsiteY64" fmla="*/ 1034716 h 4138863"/>
              <a:gd name="connsiteX65" fmla="*/ 8927431 w 13788189"/>
              <a:gd name="connsiteY65" fmla="*/ 1106905 h 4138863"/>
              <a:gd name="connsiteX66" fmla="*/ 9047747 w 13788189"/>
              <a:gd name="connsiteY66" fmla="*/ 1203158 h 4138863"/>
              <a:gd name="connsiteX67" fmla="*/ 9144000 w 13788189"/>
              <a:gd name="connsiteY67" fmla="*/ 1227221 h 4138863"/>
              <a:gd name="connsiteX68" fmla="*/ 9288379 w 13788189"/>
              <a:gd name="connsiteY68" fmla="*/ 1275348 h 4138863"/>
              <a:gd name="connsiteX69" fmla="*/ 9336505 w 13788189"/>
              <a:gd name="connsiteY69" fmla="*/ 1347537 h 4138863"/>
              <a:gd name="connsiteX70" fmla="*/ 9408695 w 13788189"/>
              <a:gd name="connsiteY70" fmla="*/ 1371600 h 4138863"/>
              <a:gd name="connsiteX71" fmla="*/ 9432758 w 13788189"/>
              <a:gd name="connsiteY71" fmla="*/ 1443790 h 4138863"/>
              <a:gd name="connsiteX72" fmla="*/ 9577137 w 13788189"/>
              <a:gd name="connsiteY72" fmla="*/ 1491916 h 4138863"/>
              <a:gd name="connsiteX73" fmla="*/ 9721516 w 13788189"/>
              <a:gd name="connsiteY73" fmla="*/ 1540042 h 4138863"/>
              <a:gd name="connsiteX74" fmla="*/ 9793705 w 13788189"/>
              <a:gd name="connsiteY74" fmla="*/ 1564105 h 4138863"/>
              <a:gd name="connsiteX75" fmla="*/ 9889958 w 13788189"/>
              <a:gd name="connsiteY75" fmla="*/ 1612232 h 4138863"/>
              <a:gd name="connsiteX76" fmla="*/ 10034337 w 13788189"/>
              <a:gd name="connsiteY76" fmla="*/ 1660358 h 4138863"/>
              <a:gd name="connsiteX77" fmla="*/ 10106526 w 13788189"/>
              <a:gd name="connsiteY77" fmla="*/ 1708484 h 4138863"/>
              <a:gd name="connsiteX78" fmla="*/ 10250905 w 13788189"/>
              <a:gd name="connsiteY78" fmla="*/ 1756611 h 4138863"/>
              <a:gd name="connsiteX79" fmla="*/ 10323095 w 13788189"/>
              <a:gd name="connsiteY79" fmla="*/ 1828800 h 4138863"/>
              <a:gd name="connsiteX80" fmla="*/ 10467473 w 13788189"/>
              <a:gd name="connsiteY80" fmla="*/ 1876926 h 4138863"/>
              <a:gd name="connsiteX81" fmla="*/ 10515600 w 13788189"/>
              <a:gd name="connsiteY81" fmla="*/ 1925053 h 4138863"/>
              <a:gd name="connsiteX82" fmla="*/ 10659979 w 13788189"/>
              <a:gd name="connsiteY82" fmla="*/ 1973179 h 4138863"/>
              <a:gd name="connsiteX83" fmla="*/ 10732168 w 13788189"/>
              <a:gd name="connsiteY83" fmla="*/ 2021305 h 4138863"/>
              <a:gd name="connsiteX84" fmla="*/ 10780295 w 13788189"/>
              <a:gd name="connsiteY84" fmla="*/ 2069432 h 4138863"/>
              <a:gd name="connsiteX85" fmla="*/ 10876547 w 13788189"/>
              <a:gd name="connsiteY85" fmla="*/ 2093495 h 4138863"/>
              <a:gd name="connsiteX86" fmla="*/ 10948737 w 13788189"/>
              <a:gd name="connsiteY86" fmla="*/ 2117558 h 4138863"/>
              <a:gd name="connsiteX87" fmla="*/ 11141242 w 13788189"/>
              <a:gd name="connsiteY87" fmla="*/ 2286000 h 4138863"/>
              <a:gd name="connsiteX88" fmla="*/ 11189368 w 13788189"/>
              <a:gd name="connsiteY88" fmla="*/ 2358190 h 4138863"/>
              <a:gd name="connsiteX89" fmla="*/ 11237495 w 13788189"/>
              <a:gd name="connsiteY89" fmla="*/ 2406316 h 4138863"/>
              <a:gd name="connsiteX90" fmla="*/ 11285621 w 13788189"/>
              <a:gd name="connsiteY90" fmla="*/ 2478505 h 4138863"/>
              <a:gd name="connsiteX91" fmla="*/ 11333747 w 13788189"/>
              <a:gd name="connsiteY91" fmla="*/ 2526632 h 4138863"/>
              <a:gd name="connsiteX92" fmla="*/ 11381873 w 13788189"/>
              <a:gd name="connsiteY92" fmla="*/ 2598821 h 4138863"/>
              <a:gd name="connsiteX93" fmla="*/ 11430000 w 13788189"/>
              <a:gd name="connsiteY93" fmla="*/ 2646948 h 4138863"/>
              <a:gd name="connsiteX94" fmla="*/ 11478126 w 13788189"/>
              <a:gd name="connsiteY94" fmla="*/ 2719137 h 4138863"/>
              <a:gd name="connsiteX95" fmla="*/ 11598442 w 13788189"/>
              <a:gd name="connsiteY95" fmla="*/ 2815390 h 4138863"/>
              <a:gd name="connsiteX96" fmla="*/ 11646568 w 13788189"/>
              <a:gd name="connsiteY96" fmla="*/ 2887579 h 4138863"/>
              <a:gd name="connsiteX97" fmla="*/ 11790947 w 13788189"/>
              <a:gd name="connsiteY97" fmla="*/ 2935705 h 4138863"/>
              <a:gd name="connsiteX98" fmla="*/ 11911263 w 13788189"/>
              <a:gd name="connsiteY98" fmla="*/ 3007895 h 4138863"/>
              <a:gd name="connsiteX99" fmla="*/ 12055642 w 13788189"/>
              <a:gd name="connsiteY99" fmla="*/ 3104148 h 4138863"/>
              <a:gd name="connsiteX100" fmla="*/ 12127831 w 13788189"/>
              <a:gd name="connsiteY100" fmla="*/ 3128211 h 4138863"/>
              <a:gd name="connsiteX101" fmla="*/ 12272210 w 13788189"/>
              <a:gd name="connsiteY101" fmla="*/ 3224463 h 4138863"/>
              <a:gd name="connsiteX102" fmla="*/ 12320337 w 13788189"/>
              <a:gd name="connsiteY102" fmla="*/ 3272590 h 4138863"/>
              <a:gd name="connsiteX103" fmla="*/ 12392526 w 13788189"/>
              <a:gd name="connsiteY103" fmla="*/ 3296653 h 4138863"/>
              <a:gd name="connsiteX104" fmla="*/ 12560968 w 13788189"/>
              <a:gd name="connsiteY104" fmla="*/ 3368842 h 4138863"/>
              <a:gd name="connsiteX105" fmla="*/ 12609095 w 13788189"/>
              <a:gd name="connsiteY105" fmla="*/ 3416969 h 4138863"/>
              <a:gd name="connsiteX106" fmla="*/ 12753473 w 13788189"/>
              <a:gd name="connsiteY106" fmla="*/ 3489158 h 4138863"/>
              <a:gd name="connsiteX107" fmla="*/ 12849726 w 13788189"/>
              <a:gd name="connsiteY107" fmla="*/ 3585411 h 4138863"/>
              <a:gd name="connsiteX108" fmla="*/ 12921916 w 13788189"/>
              <a:gd name="connsiteY108" fmla="*/ 3657600 h 4138863"/>
              <a:gd name="connsiteX109" fmla="*/ 12994105 w 13788189"/>
              <a:gd name="connsiteY109" fmla="*/ 3705726 h 4138863"/>
              <a:gd name="connsiteX110" fmla="*/ 13114421 w 13788189"/>
              <a:gd name="connsiteY110" fmla="*/ 3801979 h 4138863"/>
              <a:gd name="connsiteX111" fmla="*/ 13282863 w 13788189"/>
              <a:gd name="connsiteY111" fmla="*/ 3850105 h 4138863"/>
              <a:gd name="connsiteX112" fmla="*/ 13451305 w 13788189"/>
              <a:gd name="connsiteY112" fmla="*/ 3970421 h 4138863"/>
              <a:gd name="connsiteX113" fmla="*/ 13523495 w 13788189"/>
              <a:gd name="connsiteY113" fmla="*/ 4018548 h 4138863"/>
              <a:gd name="connsiteX114" fmla="*/ 13691937 w 13788189"/>
              <a:gd name="connsiteY114" fmla="*/ 4066674 h 4138863"/>
              <a:gd name="connsiteX115" fmla="*/ 13788189 w 13788189"/>
              <a:gd name="connsiteY115" fmla="*/ 4138863 h 413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3788189" h="4138863">
                <a:moveTo>
                  <a:pt x="0" y="2334126"/>
                </a:moveTo>
                <a:cubicBezTo>
                  <a:pt x="63563" y="2308701"/>
                  <a:pt x="126493" y="2280797"/>
                  <a:pt x="192505" y="2261937"/>
                </a:cubicBezTo>
                <a:cubicBezTo>
                  <a:pt x="224304" y="2252852"/>
                  <a:pt x="256674" y="2245895"/>
                  <a:pt x="288758" y="2237874"/>
                </a:cubicBezTo>
                <a:cubicBezTo>
                  <a:pt x="320842" y="2221832"/>
                  <a:pt x="352231" y="2204317"/>
                  <a:pt x="385010" y="2189748"/>
                </a:cubicBezTo>
                <a:cubicBezTo>
                  <a:pt x="424482" y="2172205"/>
                  <a:pt x="466691" y="2160938"/>
                  <a:pt x="505326" y="2141621"/>
                </a:cubicBezTo>
                <a:cubicBezTo>
                  <a:pt x="691910" y="2048329"/>
                  <a:pt x="468260" y="2129914"/>
                  <a:pt x="649705" y="2069432"/>
                </a:cubicBezTo>
                <a:cubicBezTo>
                  <a:pt x="665747" y="2053390"/>
                  <a:pt x="679681" y="2034917"/>
                  <a:pt x="697831" y="2021305"/>
                </a:cubicBezTo>
                <a:cubicBezTo>
                  <a:pt x="744103" y="1986601"/>
                  <a:pt x="801311" y="1965952"/>
                  <a:pt x="842210" y="1925053"/>
                </a:cubicBezTo>
                <a:cubicBezTo>
                  <a:pt x="858252" y="1909011"/>
                  <a:pt x="876164" y="1894642"/>
                  <a:pt x="890337" y="1876926"/>
                </a:cubicBezTo>
                <a:cubicBezTo>
                  <a:pt x="908403" y="1854343"/>
                  <a:pt x="915880" y="1822803"/>
                  <a:pt x="938463" y="1804737"/>
                </a:cubicBezTo>
                <a:cubicBezTo>
                  <a:pt x="958269" y="1788892"/>
                  <a:pt x="986589" y="1788695"/>
                  <a:pt x="1010652" y="1780674"/>
                </a:cubicBezTo>
                <a:cubicBezTo>
                  <a:pt x="1093154" y="1656921"/>
                  <a:pt x="1016383" y="1752026"/>
                  <a:pt x="1130968" y="1660358"/>
                </a:cubicBezTo>
                <a:cubicBezTo>
                  <a:pt x="1225342" y="1584860"/>
                  <a:pt x="1125920" y="1629957"/>
                  <a:pt x="1251284" y="1588169"/>
                </a:cubicBezTo>
                <a:lnTo>
                  <a:pt x="1347537" y="1491916"/>
                </a:lnTo>
                <a:cubicBezTo>
                  <a:pt x="1371600" y="1467853"/>
                  <a:pt x="1391411" y="1438603"/>
                  <a:pt x="1419726" y="1419726"/>
                </a:cubicBezTo>
                <a:lnTo>
                  <a:pt x="1564105" y="1323474"/>
                </a:lnTo>
                <a:cubicBezTo>
                  <a:pt x="1588168" y="1307432"/>
                  <a:pt x="1608859" y="1284494"/>
                  <a:pt x="1636295" y="1275348"/>
                </a:cubicBezTo>
                <a:lnTo>
                  <a:pt x="1708484" y="1251284"/>
                </a:lnTo>
                <a:lnTo>
                  <a:pt x="1828800" y="1130969"/>
                </a:lnTo>
                <a:cubicBezTo>
                  <a:pt x="1844842" y="1114927"/>
                  <a:pt x="1855403" y="1090016"/>
                  <a:pt x="1876926" y="1082842"/>
                </a:cubicBezTo>
                <a:cubicBezTo>
                  <a:pt x="1925052" y="1066800"/>
                  <a:pt x="1972090" y="1047020"/>
                  <a:pt x="2021305" y="1034716"/>
                </a:cubicBezTo>
                <a:cubicBezTo>
                  <a:pt x="2053389" y="1026695"/>
                  <a:pt x="2085881" y="1020156"/>
                  <a:pt x="2117558" y="1010653"/>
                </a:cubicBezTo>
                <a:cubicBezTo>
                  <a:pt x="2166148" y="996076"/>
                  <a:pt x="2213811" y="978568"/>
                  <a:pt x="2261937" y="962526"/>
                </a:cubicBezTo>
                <a:cubicBezTo>
                  <a:pt x="2286000" y="954505"/>
                  <a:pt x="2313021" y="952533"/>
                  <a:pt x="2334126" y="938463"/>
                </a:cubicBezTo>
                <a:cubicBezTo>
                  <a:pt x="2382252" y="906379"/>
                  <a:pt x="2422391" y="856239"/>
                  <a:pt x="2478505" y="842211"/>
                </a:cubicBezTo>
                <a:cubicBezTo>
                  <a:pt x="2581488" y="816466"/>
                  <a:pt x="2583075" y="814448"/>
                  <a:pt x="2695073" y="794084"/>
                </a:cubicBezTo>
                <a:cubicBezTo>
                  <a:pt x="2743076" y="785356"/>
                  <a:pt x="2791824" y="780605"/>
                  <a:pt x="2839452" y="770021"/>
                </a:cubicBezTo>
                <a:cubicBezTo>
                  <a:pt x="2864213" y="764519"/>
                  <a:pt x="2886622" y="750128"/>
                  <a:pt x="2911642" y="745958"/>
                </a:cubicBezTo>
                <a:cubicBezTo>
                  <a:pt x="2983287" y="734017"/>
                  <a:pt x="3056021" y="729916"/>
                  <a:pt x="3128210" y="721895"/>
                </a:cubicBezTo>
                <a:cubicBezTo>
                  <a:pt x="3144252" y="705853"/>
                  <a:pt x="3156045" y="683915"/>
                  <a:pt x="3176337" y="673769"/>
                </a:cubicBezTo>
                <a:cubicBezTo>
                  <a:pt x="3221711" y="651082"/>
                  <a:pt x="3272590" y="641684"/>
                  <a:pt x="3320716" y="625642"/>
                </a:cubicBezTo>
                <a:lnTo>
                  <a:pt x="3465095" y="577516"/>
                </a:lnTo>
                <a:lnTo>
                  <a:pt x="3753852" y="481263"/>
                </a:lnTo>
                <a:cubicBezTo>
                  <a:pt x="3815702" y="460646"/>
                  <a:pt x="3855823" y="445223"/>
                  <a:pt x="3922295" y="433137"/>
                </a:cubicBezTo>
                <a:cubicBezTo>
                  <a:pt x="4068665" y="406525"/>
                  <a:pt x="4205729" y="398620"/>
                  <a:pt x="4355431" y="385011"/>
                </a:cubicBezTo>
                <a:cubicBezTo>
                  <a:pt x="4525675" y="342450"/>
                  <a:pt x="4379735" y="376217"/>
                  <a:pt x="4596063" y="336884"/>
                </a:cubicBezTo>
                <a:cubicBezTo>
                  <a:pt x="4636303" y="329568"/>
                  <a:pt x="4675890" y="318605"/>
                  <a:pt x="4716379" y="312821"/>
                </a:cubicBezTo>
                <a:cubicBezTo>
                  <a:pt x="4788283" y="302549"/>
                  <a:pt x="4860758" y="296779"/>
                  <a:pt x="4932947" y="288758"/>
                </a:cubicBezTo>
                <a:cubicBezTo>
                  <a:pt x="4965031" y="280737"/>
                  <a:pt x="4996916" y="271869"/>
                  <a:pt x="5029200" y="264695"/>
                </a:cubicBezTo>
                <a:cubicBezTo>
                  <a:pt x="5069126" y="255823"/>
                  <a:pt x="5110058" y="251393"/>
                  <a:pt x="5149516" y="240632"/>
                </a:cubicBezTo>
                <a:cubicBezTo>
                  <a:pt x="5198458" y="227284"/>
                  <a:pt x="5245769" y="208547"/>
                  <a:pt x="5293895" y="192505"/>
                </a:cubicBezTo>
                <a:lnTo>
                  <a:pt x="5438273" y="144379"/>
                </a:lnTo>
                <a:lnTo>
                  <a:pt x="5510463" y="120316"/>
                </a:lnTo>
                <a:cubicBezTo>
                  <a:pt x="5534526" y="104274"/>
                  <a:pt x="5555216" y="81335"/>
                  <a:pt x="5582652" y="72190"/>
                </a:cubicBezTo>
                <a:cubicBezTo>
                  <a:pt x="5633884" y="55112"/>
                  <a:pt x="5923865" y="25336"/>
                  <a:pt x="5943600" y="24063"/>
                </a:cubicBezTo>
                <a:cubicBezTo>
                  <a:pt x="6119879" y="12690"/>
                  <a:pt x="6296526" y="8021"/>
                  <a:pt x="6472989" y="0"/>
                </a:cubicBezTo>
                <a:cubicBezTo>
                  <a:pt x="6617368" y="8021"/>
                  <a:pt x="6762068" y="11536"/>
                  <a:pt x="6906126" y="24063"/>
                </a:cubicBezTo>
                <a:cubicBezTo>
                  <a:pt x="6946872" y="27606"/>
                  <a:pt x="6986984" y="37365"/>
                  <a:pt x="7026442" y="48126"/>
                </a:cubicBezTo>
                <a:cubicBezTo>
                  <a:pt x="7075384" y="61474"/>
                  <a:pt x="7170821" y="96253"/>
                  <a:pt x="7170821" y="96253"/>
                </a:cubicBezTo>
                <a:cubicBezTo>
                  <a:pt x="7194884" y="112295"/>
                  <a:pt x="7216582" y="132633"/>
                  <a:pt x="7243010" y="144379"/>
                </a:cubicBezTo>
                <a:cubicBezTo>
                  <a:pt x="7289367" y="164982"/>
                  <a:pt x="7339263" y="176463"/>
                  <a:pt x="7387389" y="192505"/>
                </a:cubicBezTo>
                <a:cubicBezTo>
                  <a:pt x="7505871" y="231999"/>
                  <a:pt x="7434549" y="212397"/>
                  <a:pt x="7603958" y="240632"/>
                </a:cubicBezTo>
                <a:cubicBezTo>
                  <a:pt x="7718437" y="278791"/>
                  <a:pt x="7738814" y="271514"/>
                  <a:pt x="7820526" y="336884"/>
                </a:cubicBezTo>
                <a:cubicBezTo>
                  <a:pt x="7838242" y="351057"/>
                  <a:pt x="7849198" y="373339"/>
                  <a:pt x="7868652" y="385011"/>
                </a:cubicBezTo>
                <a:cubicBezTo>
                  <a:pt x="7890402" y="398061"/>
                  <a:pt x="7917528" y="399082"/>
                  <a:pt x="7940842" y="409074"/>
                </a:cubicBezTo>
                <a:cubicBezTo>
                  <a:pt x="7973813" y="423204"/>
                  <a:pt x="8005011" y="441158"/>
                  <a:pt x="8037095" y="457200"/>
                </a:cubicBezTo>
                <a:cubicBezTo>
                  <a:pt x="8154680" y="574787"/>
                  <a:pt x="8057731" y="493056"/>
                  <a:pt x="8205537" y="577516"/>
                </a:cubicBezTo>
                <a:cubicBezTo>
                  <a:pt x="8230647" y="591864"/>
                  <a:pt x="8255143" y="607576"/>
                  <a:pt x="8277726" y="625642"/>
                </a:cubicBezTo>
                <a:cubicBezTo>
                  <a:pt x="8295442" y="639815"/>
                  <a:pt x="8305560" y="663623"/>
                  <a:pt x="8325852" y="673769"/>
                </a:cubicBezTo>
                <a:cubicBezTo>
                  <a:pt x="8355432" y="688559"/>
                  <a:pt x="8391139" y="686220"/>
                  <a:pt x="8422105" y="697832"/>
                </a:cubicBezTo>
                <a:cubicBezTo>
                  <a:pt x="8455692" y="710427"/>
                  <a:pt x="8485387" y="731828"/>
                  <a:pt x="8518358" y="745958"/>
                </a:cubicBezTo>
                <a:cubicBezTo>
                  <a:pt x="8541672" y="755950"/>
                  <a:pt x="8566484" y="762000"/>
                  <a:pt x="8590547" y="770021"/>
                </a:cubicBezTo>
                <a:cubicBezTo>
                  <a:pt x="8626283" y="823626"/>
                  <a:pt x="8637814" y="851149"/>
                  <a:pt x="8686800" y="890337"/>
                </a:cubicBezTo>
                <a:cubicBezTo>
                  <a:pt x="8709383" y="908403"/>
                  <a:pt x="8736406" y="920397"/>
                  <a:pt x="8758989" y="938463"/>
                </a:cubicBezTo>
                <a:cubicBezTo>
                  <a:pt x="8930428" y="1075615"/>
                  <a:pt x="8657117" y="886591"/>
                  <a:pt x="8879305" y="1034716"/>
                </a:cubicBezTo>
                <a:cubicBezTo>
                  <a:pt x="8895347" y="1058779"/>
                  <a:pt x="8909365" y="1084322"/>
                  <a:pt x="8927431" y="1106905"/>
                </a:cubicBezTo>
                <a:cubicBezTo>
                  <a:pt x="8954429" y="1140653"/>
                  <a:pt x="9009682" y="1186845"/>
                  <a:pt x="9047747" y="1203158"/>
                </a:cubicBezTo>
                <a:cubicBezTo>
                  <a:pt x="9078145" y="1216186"/>
                  <a:pt x="9112323" y="1217718"/>
                  <a:pt x="9144000" y="1227221"/>
                </a:cubicBezTo>
                <a:cubicBezTo>
                  <a:pt x="9192590" y="1241798"/>
                  <a:pt x="9288379" y="1275348"/>
                  <a:pt x="9288379" y="1275348"/>
                </a:cubicBezTo>
                <a:cubicBezTo>
                  <a:pt x="9304421" y="1299411"/>
                  <a:pt x="9313922" y="1329471"/>
                  <a:pt x="9336505" y="1347537"/>
                </a:cubicBezTo>
                <a:cubicBezTo>
                  <a:pt x="9356312" y="1363382"/>
                  <a:pt x="9390759" y="1353664"/>
                  <a:pt x="9408695" y="1371600"/>
                </a:cubicBezTo>
                <a:cubicBezTo>
                  <a:pt x="9426631" y="1389536"/>
                  <a:pt x="9412118" y="1429047"/>
                  <a:pt x="9432758" y="1443790"/>
                </a:cubicBezTo>
                <a:cubicBezTo>
                  <a:pt x="9474038" y="1473276"/>
                  <a:pt x="9529011" y="1475874"/>
                  <a:pt x="9577137" y="1491916"/>
                </a:cubicBezTo>
                <a:lnTo>
                  <a:pt x="9721516" y="1540042"/>
                </a:lnTo>
                <a:cubicBezTo>
                  <a:pt x="9745579" y="1548063"/>
                  <a:pt x="9771018" y="1552761"/>
                  <a:pt x="9793705" y="1564105"/>
                </a:cubicBezTo>
                <a:cubicBezTo>
                  <a:pt x="9825789" y="1580147"/>
                  <a:pt x="9856652" y="1598910"/>
                  <a:pt x="9889958" y="1612232"/>
                </a:cubicBezTo>
                <a:cubicBezTo>
                  <a:pt x="9937059" y="1631073"/>
                  <a:pt x="10034337" y="1660358"/>
                  <a:pt x="10034337" y="1660358"/>
                </a:cubicBezTo>
                <a:cubicBezTo>
                  <a:pt x="10058400" y="1676400"/>
                  <a:pt x="10080098" y="1696738"/>
                  <a:pt x="10106526" y="1708484"/>
                </a:cubicBezTo>
                <a:cubicBezTo>
                  <a:pt x="10152883" y="1729087"/>
                  <a:pt x="10250905" y="1756611"/>
                  <a:pt x="10250905" y="1756611"/>
                </a:cubicBezTo>
                <a:cubicBezTo>
                  <a:pt x="10274968" y="1780674"/>
                  <a:pt x="10293347" y="1812273"/>
                  <a:pt x="10323095" y="1828800"/>
                </a:cubicBezTo>
                <a:cubicBezTo>
                  <a:pt x="10367440" y="1853436"/>
                  <a:pt x="10467473" y="1876926"/>
                  <a:pt x="10467473" y="1876926"/>
                </a:cubicBezTo>
                <a:cubicBezTo>
                  <a:pt x="10483515" y="1892968"/>
                  <a:pt x="10495308" y="1914907"/>
                  <a:pt x="10515600" y="1925053"/>
                </a:cubicBezTo>
                <a:cubicBezTo>
                  <a:pt x="10560974" y="1947740"/>
                  <a:pt x="10659979" y="1973179"/>
                  <a:pt x="10659979" y="1973179"/>
                </a:cubicBezTo>
                <a:cubicBezTo>
                  <a:pt x="10684042" y="1989221"/>
                  <a:pt x="10709585" y="2003239"/>
                  <a:pt x="10732168" y="2021305"/>
                </a:cubicBezTo>
                <a:cubicBezTo>
                  <a:pt x="10749884" y="2035478"/>
                  <a:pt x="10760003" y="2059286"/>
                  <a:pt x="10780295" y="2069432"/>
                </a:cubicBezTo>
                <a:cubicBezTo>
                  <a:pt x="10809875" y="2084222"/>
                  <a:pt x="10844748" y="2084410"/>
                  <a:pt x="10876547" y="2093495"/>
                </a:cubicBezTo>
                <a:cubicBezTo>
                  <a:pt x="10900936" y="2100463"/>
                  <a:pt x="10924674" y="2109537"/>
                  <a:pt x="10948737" y="2117558"/>
                </a:cubicBezTo>
                <a:cubicBezTo>
                  <a:pt x="11025051" y="2168434"/>
                  <a:pt x="11084937" y="2201542"/>
                  <a:pt x="11141242" y="2286000"/>
                </a:cubicBezTo>
                <a:cubicBezTo>
                  <a:pt x="11157284" y="2310063"/>
                  <a:pt x="11171302" y="2335607"/>
                  <a:pt x="11189368" y="2358190"/>
                </a:cubicBezTo>
                <a:cubicBezTo>
                  <a:pt x="11203541" y="2375906"/>
                  <a:pt x="11223322" y="2388600"/>
                  <a:pt x="11237495" y="2406316"/>
                </a:cubicBezTo>
                <a:cubicBezTo>
                  <a:pt x="11255561" y="2428899"/>
                  <a:pt x="11267555" y="2455922"/>
                  <a:pt x="11285621" y="2478505"/>
                </a:cubicBezTo>
                <a:cubicBezTo>
                  <a:pt x="11299793" y="2496221"/>
                  <a:pt x="11319575" y="2508916"/>
                  <a:pt x="11333747" y="2526632"/>
                </a:cubicBezTo>
                <a:cubicBezTo>
                  <a:pt x="11351813" y="2549215"/>
                  <a:pt x="11363807" y="2576238"/>
                  <a:pt x="11381873" y="2598821"/>
                </a:cubicBezTo>
                <a:cubicBezTo>
                  <a:pt x="11396046" y="2616537"/>
                  <a:pt x="11415827" y="2629232"/>
                  <a:pt x="11430000" y="2646948"/>
                </a:cubicBezTo>
                <a:cubicBezTo>
                  <a:pt x="11448066" y="2669531"/>
                  <a:pt x="11457676" y="2698687"/>
                  <a:pt x="11478126" y="2719137"/>
                </a:cubicBezTo>
                <a:cubicBezTo>
                  <a:pt x="11603200" y="2844210"/>
                  <a:pt x="11503189" y="2696323"/>
                  <a:pt x="11598442" y="2815390"/>
                </a:cubicBezTo>
                <a:cubicBezTo>
                  <a:pt x="11616508" y="2837973"/>
                  <a:pt x="11622044" y="2872251"/>
                  <a:pt x="11646568" y="2887579"/>
                </a:cubicBezTo>
                <a:cubicBezTo>
                  <a:pt x="11689587" y="2914466"/>
                  <a:pt x="11790947" y="2935705"/>
                  <a:pt x="11790947" y="2935705"/>
                </a:cubicBezTo>
                <a:cubicBezTo>
                  <a:pt x="11898917" y="3043677"/>
                  <a:pt x="11770695" y="2929802"/>
                  <a:pt x="11911263" y="3007895"/>
                </a:cubicBezTo>
                <a:cubicBezTo>
                  <a:pt x="11961825" y="3035985"/>
                  <a:pt x="12000769" y="3085857"/>
                  <a:pt x="12055642" y="3104148"/>
                </a:cubicBezTo>
                <a:cubicBezTo>
                  <a:pt x="12079705" y="3112169"/>
                  <a:pt x="12105658" y="3115893"/>
                  <a:pt x="12127831" y="3128211"/>
                </a:cubicBezTo>
                <a:cubicBezTo>
                  <a:pt x="12178393" y="3156301"/>
                  <a:pt x="12231311" y="3183564"/>
                  <a:pt x="12272210" y="3224463"/>
                </a:cubicBezTo>
                <a:cubicBezTo>
                  <a:pt x="12288252" y="3240505"/>
                  <a:pt x="12300883" y="3260917"/>
                  <a:pt x="12320337" y="3272590"/>
                </a:cubicBezTo>
                <a:cubicBezTo>
                  <a:pt x="12342087" y="3285640"/>
                  <a:pt x="12369839" y="3285310"/>
                  <a:pt x="12392526" y="3296653"/>
                </a:cubicBezTo>
                <a:cubicBezTo>
                  <a:pt x="12558703" y="3379741"/>
                  <a:pt x="12360648" y="3318762"/>
                  <a:pt x="12560968" y="3368842"/>
                </a:cubicBezTo>
                <a:cubicBezTo>
                  <a:pt x="12577010" y="3384884"/>
                  <a:pt x="12589641" y="3405296"/>
                  <a:pt x="12609095" y="3416969"/>
                </a:cubicBezTo>
                <a:cubicBezTo>
                  <a:pt x="12751426" y="3502368"/>
                  <a:pt x="12611487" y="3367456"/>
                  <a:pt x="12753473" y="3489158"/>
                </a:cubicBezTo>
                <a:cubicBezTo>
                  <a:pt x="12787924" y="3518687"/>
                  <a:pt x="12817642" y="3553327"/>
                  <a:pt x="12849726" y="3585411"/>
                </a:cubicBezTo>
                <a:cubicBezTo>
                  <a:pt x="12873789" y="3609474"/>
                  <a:pt x="12893601" y="3638723"/>
                  <a:pt x="12921916" y="3657600"/>
                </a:cubicBezTo>
                <a:cubicBezTo>
                  <a:pt x="12945979" y="3673642"/>
                  <a:pt x="12971522" y="3687660"/>
                  <a:pt x="12994105" y="3705726"/>
                </a:cubicBezTo>
                <a:cubicBezTo>
                  <a:pt x="13068713" y="3765413"/>
                  <a:pt x="13015664" y="3752601"/>
                  <a:pt x="13114421" y="3801979"/>
                </a:cubicBezTo>
                <a:cubicBezTo>
                  <a:pt x="13148943" y="3819240"/>
                  <a:pt x="13252022" y="3842395"/>
                  <a:pt x="13282863" y="3850105"/>
                </a:cubicBezTo>
                <a:cubicBezTo>
                  <a:pt x="13397052" y="3964294"/>
                  <a:pt x="13336070" y="3932009"/>
                  <a:pt x="13451305" y="3970421"/>
                </a:cubicBezTo>
                <a:cubicBezTo>
                  <a:pt x="13475368" y="3986463"/>
                  <a:pt x="13497628" y="4005614"/>
                  <a:pt x="13523495" y="4018548"/>
                </a:cubicBezTo>
                <a:cubicBezTo>
                  <a:pt x="13558016" y="4035809"/>
                  <a:pt x="13661098" y="4058964"/>
                  <a:pt x="13691937" y="4066674"/>
                </a:cubicBezTo>
                <a:cubicBezTo>
                  <a:pt x="13773564" y="4121092"/>
                  <a:pt x="13743676" y="4094350"/>
                  <a:pt x="13788189" y="4138863"/>
                </a:cubicBezTo>
              </a:path>
            </a:pathLst>
          </a:custGeom>
          <a:noFill/>
          <a:ln w="762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1690350" y="1095962"/>
            <a:ext cx="3771900" cy="12003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3600" dirty="0"/>
              <a:t># </a:t>
            </a:r>
            <a:r>
              <a:rPr lang="en-US" sz="3600" dirty="0" smtClean="0"/>
              <a:t>11 longer planning and trips</a:t>
            </a:r>
          </a:p>
        </p:txBody>
      </p:sp>
    </p:spTree>
    <p:extLst>
      <p:ext uri="{BB962C8B-B14F-4D97-AF65-F5344CB8AC3E}">
        <p14:creationId xmlns:p14="http://schemas.microsoft.com/office/powerpoint/2010/main" val="301032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63" y="1894840"/>
            <a:ext cx="14006596" cy="8588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Seasonality 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04C9C-90FA-4AF2-B9B2-7E8F25445116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2564" y="2412999"/>
            <a:ext cx="2596286" cy="80945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r"/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Total: 55295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: 53%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Tripadvisor: 11%</a:t>
            </a: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Trivago: 10%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Mail: 8%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Paid: 8%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Google: 5%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Other:4%</a:t>
            </a:r>
            <a:r>
              <a:rPr kumimoji="0" lang="en-US" sz="260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 </a:t>
            </a:r>
            <a:endParaRPr kumimoji="0" lang="en-US" sz="260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13023850" y="9271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13176250" y="5842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Down Arrow 11"/>
          <p:cNvSpPr/>
          <p:nvPr/>
        </p:nvSpPr>
        <p:spPr>
          <a:xfrm flipV="1">
            <a:off x="4794250" y="90424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Down Arrow 12"/>
          <p:cNvSpPr/>
          <p:nvPr/>
        </p:nvSpPr>
        <p:spPr>
          <a:xfrm flipV="1">
            <a:off x="5022850" y="95758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16300450" y="3937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Down Arrow 14"/>
          <p:cNvSpPr/>
          <p:nvPr/>
        </p:nvSpPr>
        <p:spPr>
          <a:xfrm flipV="1">
            <a:off x="16148050" y="93599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Down Arrow 15"/>
          <p:cNvSpPr/>
          <p:nvPr/>
        </p:nvSpPr>
        <p:spPr>
          <a:xfrm flipV="1">
            <a:off x="15690850" y="732536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Down Arrow 17"/>
          <p:cNvSpPr/>
          <p:nvPr/>
        </p:nvSpPr>
        <p:spPr>
          <a:xfrm flipV="1">
            <a:off x="1266190" y="2794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Down Arrow 18"/>
          <p:cNvSpPr/>
          <p:nvPr/>
        </p:nvSpPr>
        <p:spPr>
          <a:xfrm flipV="1">
            <a:off x="908050" y="2794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Down Arrow 22"/>
          <p:cNvSpPr/>
          <p:nvPr/>
        </p:nvSpPr>
        <p:spPr>
          <a:xfrm flipV="1">
            <a:off x="12871450" y="33274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1357781" y="94234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Down Arrow 24"/>
          <p:cNvSpPr/>
          <p:nvPr/>
        </p:nvSpPr>
        <p:spPr>
          <a:xfrm>
            <a:off x="1084731" y="9417439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1266190" y="23368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450" y="209436"/>
            <a:ext cx="2159000" cy="15113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9209821" y="209436"/>
            <a:ext cx="558507" cy="1511300"/>
          </a:xfrm>
          <a:prstGeom prst="rect">
            <a:avLst/>
          </a:prstGeom>
          <a:noFill/>
          <a:ln w="57150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>
            <a:off x="19349447" y="1803400"/>
            <a:ext cx="279254" cy="169724"/>
          </a:xfrm>
          <a:prstGeom prst="triangle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0128250" y="1422400"/>
            <a:ext cx="10615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419" y="8464939"/>
            <a:ext cx="1905000" cy="1905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36388" y="3946436"/>
            <a:ext cx="2971800" cy="12003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3600" dirty="0"/>
              <a:t># </a:t>
            </a:r>
            <a:r>
              <a:rPr lang="en-US" sz="3600" dirty="0" smtClean="0"/>
              <a:t>12: campaign overspend?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910050" y="11009870"/>
            <a:ext cx="31940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Realized </a:t>
            </a:r>
            <a:r>
              <a:rPr lang="en-US" dirty="0"/>
              <a:t>with </a:t>
            </a:r>
            <a:r>
              <a:rPr lang="en-US" dirty="0" smtClean="0"/>
              <a:t>rawgraphs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202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Hotel </a:t>
            </a:r>
            <a:r>
              <a:rPr lang="en-US" dirty="0"/>
              <a:t>booking </a:t>
            </a:r>
            <a:r>
              <a:rPr lang="en-US" dirty="0" smtClean="0"/>
              <a:t>predictions (a work in progress)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51000"/>
            <a:ext cx="16459200" cy="8686800"/>
          </a:xfrm>
        </p:spPr>
        <p:txBody>
          <a:bodyPr>
            <a:noAutofit/>
          </a:bodyPr>
          <a:lstStyle/>
          <a:p>
            <a:r>
              <a:rPr lang="en-US" sz="4400" b="1" dirty="0" smtClean="0"/>
              <a:t>Methodological Approach </a:t>
            </a:r>
            <a:endParaRPr lang="en-US" sz="4400" b="1" dirty="0"/>
          </a:p>
          <a:p>
            <a:endParaRPr lang="en-US" sz="1600" b="1" dirty="0" smtClean="0"/>
          </a:p>
          <a:p>
            <a:endParaRPr lang="en-US" sz="3600" b="1" dirty="0" smtClean="0"/>
          </a:p>
          <a:p>
            <a:r>
              <a:rPr lang="en-US" sz="3600" b="1" dirty="0" smtClean="0"/>
              <a:t>Business problem</a:t>
            </a:r>
          </a:p>
          <a:p>
            <a:r>
              <a:rPr lang="en-US" sz="3600" dirty="0" smtClean="0"/>
              <a:t>We </a:t>
            </a:r>
            <a:r>
              <a:rPr lang="en-US" sz="3600" dirty="0"/>
              <a:t>want to predict if a user will </a:t>
            </a:r>
            <a:r>
              <a:rPr lang="en-US" sz="3600" b="1" dirty="0" smtClean="0"/>
              <a:t>churn, </a:t>
            </a:r>
            <a:r>
              <a:rPr lang="en-US" sz="3600" b="1" dirty="0" err="1" smtClean="0"/>
              <a:t>prebook</a:t>
            </a:r>
            <a:r>
              <a:rPr lang="en-US" sz="3600" b="1" dirty="0" smtClean="0"/>
              <a:t>, </a:t>
            </a:r>
            <a:r>
              <a:rPr lang="en-US" sz="3600" b="1" dirty="0"/>
              <a:t>or </a:t>
            </a:r>
            <a:r>
              <a:rPr lang="en-US" sz="3600" b="1" dirty="0" smtClean="0"/>
              <a:t>book </a:t>
            </a:r>
            <a:r>
              <a:rPr lang="en-US" sz="3600" b="1" dirty="0"/>
              <a:t>in a given </a:t>
            </a:r>
            <a:r>
              <a:rPr lang="en-US" sz="3600" b="1" dirty="0" smtClean="0"/>
              <a:t>seas</a:t>
            </a:r>
            <a:r>
              <a:rPr lang="en-US" sz="3600" dirty="0" smtClean="0"/>
              <a:t>on</a:t>
            </a:r>
            <a:endParaRPr lang="en-US" sz="3600" dirty="0"/>
          </a:p>
          <a:p>
            <a:endParaRPr lang="en-US" sz="1600" b="1" dirty="0"/>
          </a:p>
          <a:p>
            <a:r>
              <a:rPr lang="en-US" sz="3600" b="1" dirty="0" smtClean="0"/>
              <a:t>Definition of the problem</a:t>
            </a:r>
            <a:endParaRPr lang="en-US" sz="3600" dirty="0" smtClean="0"/>
          </a:p>
          <a:p>
            <a:r>
              <a:rPr lang="en-US" sz="3600" dirty="0"/>
              <a:t>A</a:t>
            </a:r>
            <a:r>
              <a:rPr lang="en-US" sz="3600" dirty="0" smtClean="0"/>
              <a:t> </a:t>
            </a:r>
            <a:r>
              <a:rPr lang="en-US" sz="3600" dirty="0"/>
              <a:t>supervised </a:t>
            </a:r>
            <a:r>
              <a:rPr lang="en-US" sz="3600" dirty="0" smtClean="0"/>
              <a:t>–</a:t>
            </a:r>
            <a:r>
              <a:rPr lang="en-US" sz="3600" b="1" dirty="0" smtClean="0"/>
              <a:t>multi class</a:t>
            </a:r>
            <a:r>
              <a:rPr lang="en-US" sz="3600" dirty="0" smtClean="0"/>
              <a:t> classification </a:t>
            </a:r>
            <a:r>
              <a:rPr lang="en-US" sz="3600" dirty="0"/>
              <a:t>problem with imbalanced </a:t>
            </a:r>
            <a:r>
              <a:rPr lang="en-US" sz="3600" dirty="0" smtClean="0"/>
              <a:t>classes and mixed variables (binary</a:t>
            </a:r>
            <a:r>
              <a:rPr lang="en-US" sz="3600" dirty="0"/>
              <a:t>, numeric, categorical</a:t>
            </a:r>
            <a:r>
              <a:rPr lang="en-US" sz="3600" dirty="0" smtClean="0"/>
              <a:t>) with </a:t>
            </a:r>
            <a:r>
              <a:rPr lang="en-US" sz="3600" dirty="0"/>
              <a:t>time series </a:t>
            </a:r>
            <a:r>
              <a:rPr lang="en-US" sz="3600" dirty="0" smtClean="0"/>
              <a:t>data</a:t>
            </a:r>
          </a:p>
          <a:p>
            <a:endParaRPr lang="en-US" sz="1600" dirty="0" smtClean="0"/>
          </a:p>
          <a:p>
            <a:r>
              <a:rPr lang="en-US" sz="3600" b="1" dirty="0" smtClean="0"/>
              <a:t>Preparation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/>
              <a:t>Divide dataset into </a:t>
            </a:r>
            <a:r>
              <a:rPr lang="en-US" sz="3600" b="1" dirty="0"/>
              <a:t>four seasons </a:t>
            </a:r>
            <a:endParaRPr 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dirty="0" smtClean="0"/>
              <a:t>Split train and test</a:t>
            </a:r>
          </a:p>
          <a:p>
            <a:endParaRPr lang="en-US" sz="1600" dirty="0"/>
          </a:p>
          <a:p>
            <a:r>
              <a:rPr lang="en-US" sz="3600" b="1" dirty="0"/>
              <a:t>Feature </a:t>
            </a:r>
            <a:r>
              <a:rPr lang="en-US" sz="3600" b="1" dirty="0" smtClean="0"/>
              <a:t>selection </a:t>
            </a:r>
            <a:r>
              <a:rPr lang="en-US" sz="3600" dirty="0" smtClean="0"/>
              <a:t>(</a:t>
            </a:r>
            <a:r>
              <a:rPr lang="en-US" sz="3600" dirty="0" err="1" smtClean="0"/>
              <a:t>kstratified</a:t>
            </a:r>
            <a:r>
              <a:rPr lang="en-US" sz="3600" dirty="0" smtClean="0"/>
              <a:t> folds,</a:t>
            </a:r>
            <a:r>
              <a:rPr lang="en-US" sz="3600" dirty="0"/>
              <a:t> Man Whitney , </a:t>
            </a:r>
            <a:r>
              <a:rPr lang="en-US" sz="3600" dirty="0" smtClean="0"/>
              <a:t>collinearity,  ridge regression)</a:t>
            </a:r>
            <a:endParaRPr 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r>
              <a:rPr lang="en-US" sz="3600" b="1" dirty="0" smtClean="0"/>
              <a:t>Modelling: Logistic regression, </a:t>
            </a:r>
            <a:r>
              <a:rPr lang="en-US" sz="3600" dirty="0" smtClean="0"/>
              <a:t>KNN, Random Forest, Naïve Bayes, SVM, Gradient </a:t>
            </a:r>
            <a:r>
              <a:rPr lang="en-US" sz="3600" dirty="0"/>
              <a:t>Boost, </a:t>
            </a:r>
          </a:p>
          <a:p>
            <a:endParaRPr lang="en-US" sz="3600" dirty="0" smtClean="0"/>
          </a:p>
          <a:p>
            <a:endParaRPr lang="en-US" sz="3600" dirty="0" smtClean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809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Conclusions: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108200"/>
            <a:ext cx="16459200" cy="6831332"/>
          </a:xfrm>
        </p:spPr>
        <p:txBody>
          <a:bodyPr>
            <a:noAutofit/>
          </a:bodyPr>
          <a:lstStyle/>
          <a:p>
            <a:pPr hangingPunct="1"/>
            <a:r>
              <a:rPr lang="en-US" sz="3600" b="1" dirty="0" smtClean="0"/>
              <a:t>Quick </a:t>
            </a:r>
            <a:r>
              <a:rPr lang="en-US" sz="3600" b="1" dirty="0"/>
              <a:t>win: </a:t>
            </a:r>
            <a:endParaRPr lang="en-US" sz="36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/>
              <a:t>Define user categories and session features per season to better understand needs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/>
              <a:t>Geo </a:t>
            </a:r>
            <a:r>
              <a:rPr lang="en-US" sz="3600" dirty="0"/>
              <a:t>target campaigns based on IP/income – user </a:t>
            </a:r>
            <a:r>
              <a:rPr lang="en-US" sz="3600" dirty="0" smtClean="0"/>
              <a:t>categories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Increase mobile offerings for last minute bookings </a:t>
            </a:r>
            <a:endParaRPr lang="en-US" sz="3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hangingPunct="1"/>
            <a:r>
              <a:rPr lang="en-US" sz="3600" b="1" dirty="0"/>
              <a:t>Tactical: </a:t>
            </a:r>
          </a:p>
          <a:p>
            <a:pPr marL="457200" indent="-457200" hangingPunct="1">
              <a:buFont typeface="Arial" panose="020B0604020202020204" pitchFamily="34" charset="0"/>
              <a:buChar char="•"/>
            </a:pPr>
            <a:r>
              <a:rPr lang="en-US" sz="3600" dirty="0" smtClean="0"/>
              <a:t>Investigate </a:t>
            </a:r>
            <a:r>
              <a:rPr lang="en-US" sz="3600" dirty="0"/>
              <a:t>Expedia </a:t>
            </a:r>
            <a:r>
              <a:rPr lang="en-US" sz="3600" dirty="0" smtClean="0"/>
              <a:t>seasonal campaign </a:t>
            </a:r>
            <a:r>
              <a:rPr lang="en-US" sz="3600" dirty="0"/>
              <a:t>spent </a:t>
            </a:r>
            <a:r>
              <a:rPr lang="en-US" sz="3600" dirty="0" smtClean="0"/>
              <a:t>for possible optimization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/>
              <a:t>Use booking/churn/prebooking prediction to identify </a:t>
            </a:r>
            <a:r>
              <a:rPr lang="en-US" sz="3600" b="1" dirty="0" smtClean="0"/>
              <a:t>“real churn” </a:t>
            </a:r>
            <a:r>
              <a:rPr lang="en-US" sz="3600" b="1" dirty="0"/>
              <a:t>and offer help and attractive </a:t>
            </a:r>
            <a:r>
              <a:rPr lang="en-US" sz="3600" b="1" dirty="0" smtClean="0"/>
              <a:t>offers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/>
          </a:p>
          <a:p>
            <a:pPr hangingPunct="1"/>
            <a:r>
              <a:rPr lang="en-US" sz="3600" b="1" dirty="0"/>
              <a:t>Strategic: </a:t>
            </a:r>
            <a:endParaRPr lang="en-US" sz="3600" b="1" dirty="0" smtClean="0"/>
          </a:p>
          <a:p>
            <a:pPr marL="457200" indent="-457200" hangingPunct="1">
              <a:buFont typeface="Arial" panose="020B0604020202020204" pitchFamily="34" charset="0"/>
              <a:buChar char="•"/>
            </a:pPr>
            <a:r>
              <a:rPr lang="en-US" sz="3600" dirty="0"/>
              <a:t>I</a:t>
            </a:r>
            <a:r>
              <a:rPr lang="en-US" sz="3600" dirty="0" smtClean="0"/>
              <a:t>nvestigate </a:t>
            </a:r>
            <a:r>
              <a:rPr lang="en-US" sz="3600" dirty="0"/>
              <a:t>root causes of  low prebooking and BR </a:t>
            </a:r>
            <a:r>
              <a:rPr lang="en-US" sz="3600" dirty="0" smtClean="0"/>
              <a:t>for family and ROW</a:t>
            </a:r>
          </a:p>
          <a:p>
            <a:pPr lvl="6" indent="0" algn="ctr"/>
            <a:r>
              <a:rPr lang="en-US" sz="3600" dirty="0" smtClean="0"/>
              <a:t>ex: is Expedia hotel offering adequate for families? </a:t>
            </a:r>
          </a:p>
          <a:p>
            <a:pPr lvl="6" indent="0" algn="ctr"/>
            <a:r>
              <a:rPr lang="en-US" sz="3600" dirty="0" smtClean="0"/>
              <a:t>ex: should Expedia develop planning tools for ROW travelers? </a:t>
            </a:r>
            <a:endParaRPr lang="en-US" sz="3600" dirty="0"/>
          </a:p>
          <a:p>
            <a:endParaRPr lang="en-US" sz="3600" b="1" dirty="0" smtClean="0"/>
          </a:p>
          <a:p>
            <a:endParaRPr lang="en-US" sz="3600" dirty="0"/>
          </a:p>
          <a:p>
            <a:pPr hangingPunct="1"/>
            <a:endParaRPr lang="en-US" sz="3600" dirty="0"/>
          </a:p>
          <a:p>
            <a:pPr marL="742950" indent="-742950" hangingPunct="1">
              <a:buFont typeface="+mj-lt"/>
              <a:buAutoNum type="arabicPeriod"/>
            </a:pPr>
            <a:endParaRPr lang="en-US" sz="3600" dirty="0"/>
          </a:p>
          <a:p>
            <a:pPr hangingPunct="1"/>
            <a:endParaRPr lang="en-US" sz="3600" dirty="0"/>
          </a:p>
          <a:p>
            <a:pPr hangingPunct="1"/>
            <a:endParaRPr lang="en-US" sz="3600" b="1" dirty="0"/>
          </a:p>
          <a:p>
            <a:pPr hangingPunct="1"/>
            <a:endParaRPr lang="en-US" sz="3600" b="1" dirty="0"/>
          </a:p>
          <a:p>
            <a:pPr hangingPunct="1"/>
            <a:endParaRPr lang="en-US" sz="1400" dirty="0"/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222250" y="1803400"/>
            <a:ext cx="457200" cy="128390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31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endParaRPr lang="en-US" sz="3600"/>
          </a:p>
        </p:txBody>
      </p:sp>
      <p:sp>
        <p:nvSpPr>
          <p:cNvPr id="6" name="Right Arrow 5"/>
          <p:cNvSpPr/>
          <p:nvPr/>
        </p:nvSpPr>
        <p:spPr>
          <a:xfrm>
            <a:off x="222250" y="4470400"/>
            <a:ext cx="457200" cy="128390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31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endParaRPr lang="en-US" sz="3600"/>
          </a:p>
        </p:txBody>
      </p:sp>
      <p:sp>
        <p:nvSpPr>
          <p:cNvPr id="7" name="Right Arrow 6"/>
          <p:cNvSpPr/>
          <p:nvPr/>
        </p:nvSpPr>
        <p:spPr>
          <a:xfrm>
            <a:off x="222250" y="7747000"/>
            <a:ext cx="457200" cy="128390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317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0500481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Your </a:t>
            </a:r>
            <a:r>
              <a:rPr lang="en-US" sz="4400" dirty="0"/>
              <a:t>profile and background information.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UP TO NOW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/>
              <a:t>INSEAD MBA in </a:t>
            </a:r>
            <a:r>
              <a:rPr lang="en-US" sz="3600" dirty="0" smtClean="0"/>
              <a:t>Marketing. </a:t>
            </a:r>
            <a:r>
              <a:rPr lang="en-US" sz="3600" dirty="0"/>
              <a:t>ESCP </a:t>
            </a:r>
            <a:r>
              <a:rPr lang="en-US" sz="3600" dirty="0" smtClean="0"/>
              <a:t>Master in Economics, Technology &amp; Org. </a:t>
            </a:r>
            <a:endParaRPr lang="en-US" sz="3600" dirty="0" smtClean="0"/>
          </a:p>
          <a:p>
            <a:endParaRPr lang="en-US" sz="3600" dirty="0" smtClean="0"/>
          </a:p>
          <a:p>
            <a:pPr marL="457200" lvl="3" indent="-457200">
              <a:buFont typeface="Arial" panose="020B0604020202020204" pitchFamily="34" charset="0"/>
              <a:buChar char="•"/>
            </a:pPr>
            <a:r>
              <a:rPr lang="en-US" sz="3600" dirty="0" smtClean="0"/>
              <a:t>International experience in digital, analytics, market research</a:t>
            </a:r>
            <a:endParaRPr lang="en-US" sz="3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/>
              <a:t>Serial </a:t>
            </a:r>
            <a:r>
              <a:rPr lang="en-US" sz="3600" dirty="0"/>
              <a:t>entrepreneur and intrapreneur.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/>
              <a:t>Head </a:t>
            </a:r>
            <a:r>
              <a:rPr lang="en-US" sz="3600" dirty="0"/>
              <a:t>of pricing and market research at Syngenta Lawn &amp; Garden </a:t>
            </a:r>
            <a:r>
              <a:rPr lang="en-US" sz="3600" dirty="0" smtClean="0"/>
              <a:t>division</a:t>
            </a:r>
          </a:p>
          <a:p>
            <a:endParaRPr lang="en-US" sz="3600" dirty="0"/>
          </a:p>
          <a:p>
            <a:r>
              <a:rPr lang="en-US" sz="3600" b="1" dirty="0"/>
              <a:t>NOW: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Student at Propulsion</a:t>
            </a:r>
          </a:p>
          <a:p>
            <a:endParaRPr lang="en-US" sz="3600" dirty="0"/>
          </a:p>
          <a:p>
            <a:r>
              <a:rPr lang="en-US" sz="3600" b="1" dirty="0"/>
              <a:t>FUTURE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 smtClean="0"/>
              <a:t>Connect </a:t>
            </a:r>
            <a:r>
              <a:rPr lang="en-US" sz="3600" dirty="0"/>
              <a:t>data science with </a:t>
            </a:r>
            <a:r>
              <a:rPr lang="en-US" sz="3600" dirty="0" smtClean="0"/>
              <a:t>business</a:t>
            </a:r>
            <a:r>
              <a:rPr lang="en-US" sz="3600" dirty="0"/>
              <a:t> </a:t>
            </a: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799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Outlook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To go further: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Complete multiclass classification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Inquire user category stability over time and user loyalty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Price data (quantitative) and multi year would be helpful for predictions</a:t>
            </a:r>
            <a:endParaRPr lang="en-US" sz="3600" dirty="0"/>
          </a:p>
          <a:p>
            <a:endParaRPr lang="en-US" sz="3600" b="1" dirty="0"/>
          </a:p>
          <a:p>
            <a:r>
              <a:rPr lang="en-US" sz="3600" b="1" dirty="0" smtClean="0"/>
              <a:t>Perspective: marketing themes also applicable to other businesses: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Fit for purpose segmentation </a:t>
            </a:r>
            <a:endParaRPr lang="en-US" sz="3600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Traffic drivers - </a:t>
            </a:r>
            <a:r>
              <a:rPr lang="en-US" sz="3600" dirty="0" smtClean="0"/>
              <a:t>channels</a:t>
            </a:r>
            <a:endParaRPr lang="en-US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Conversion efficiency: churn vs booking vs prebooking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Price sensitivity - geo localization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Seasonality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Local vs international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Campaign spend efficiency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 smtClean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b="1" dirty="0"/>
          </a:p>
          <a:p>
            <a:endParaRPr lang="en-US" sz="3600" b="1" dirty="0" smtClean="0"/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129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25120" y="-153956"/>
            <a:ext cx="20429219" cy="11557000"/>
          </a:xfrm>
          <a:prstGeom prst="rect">
            <a:avLst/>
          </a:prstGeom>
          <a:solidFill>
            <a:srgbClr val="11111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04C9C-90FA-4AF2-B9B2-7E8F25445116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53"/>
          <a:stretch/>
        </p:blipFill>
        <p:spPr>
          <a:xfrm>
            <a:off x="60390" y="144886"/>
            <a:ext cx="7512698" cy="11183514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9" name="Shape 169"/>
          <p:cNvSpPr>
            <a:spLocks noGrp="1"/>
          </p:cNvSpPr>
          <p:nvPr>
            <p:ph type="title"/>
          </p:nvPr>
        </p:nvSpPr>
        <p:spPr>
          <a:xfrm>
            <a:off x="824969" y="589843"/>
            <a:ext cx="16638059" cy="654686"/>
          </a:xfrm>
          <a:prstGeom prst="rect">
            <a:avLst/>
          </a:prstGeom>
        </p:spPr>
        <p:txBody>
          <a:bodyPr>
            <a:noAutofit/>
          </a:bodyPr>
          <a:lstStyle/>
          <a:p>
            <a:pPr indent="12700">
              <a:defRPr spc="-99"/>
            </a:pPr>
            <a:r>
              <a:rPr lang="en-US" sz="6600" b="0" dirty="0" smtClean="0">
                <a:solidFill>
                  <a:schemeClr val="bg1"/>
                </a:solidFill>
              </a:rPr>
              <a:t>Thank you!</a:t>
            </a:r>
            <a:endParaRPr sz="6600" b="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27950" y="5909791"/>
            <a:ext cx="7239000" cy="1282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indent="22225" algn="ctr">
              <a:defRPr b="1" spc="45">
                <a:solidFill>
                  <a:srgbClr val="F5606E"/>
                </a:solidFill>
                <a:latin typeface="Karla"/>
                <a:ea typeface="Karla"/>
                <a:cs typeface="Karla"/>
              </a:defRPr>
            </a:pPr>
            <a:r>
              <a:rPr lang="en-US" sz="4400" dirty="0" smtClean="0">
                <a:solidFill>
                  <a:schemeClr val="bg1"/>
                </a:solidFill>
              </a:rPr>
              <a:t>Mathieu Stremsdoerfer</a:t>
            </a:r>
            <a:endParaRPr lang="en-US" sz="4400" spc="39" dirty="0" smtClean="0">
              <a:solidFill>
                <a:schemeClr val="bg1"/>
              </a:solidFill>
            </a:endParaRPr>
          </a:p>
          <a:p>
            <a:pPr indent="22225" algn="ctr">
              <a:defRPr b="1" spc="45">
                <a:solidFill>
                  <a:srgbClr val="F5606E"/>
                </a:solidFill>
                <a:latin typeface="Karla"/>
                <a:ea typeface="Karla"/>
                <a:cs typeface="Karla"/>
              </a:defRPr>
            </a:pPr>
            <a:endParaRPr lang="en-US" sz="1600" spc="39" dirty="0">
              <a:solidFill>
                <a:schemeClr val="bg1"/>
              </a:solidFill>
            </a:endParaRPr>
          </a:p>
          <a:p>
            <a:pPr indent="22225" algn="ctr">
              <a:defRPr b="1" spc="45">
                <a:solidFill>
                  <a:srgbClr val="F5606E"/>
                </a:solidFill>
                <a:latin typeface="Karla"/>
                <a:ea typeface="Karla"/>
                <a:cs typeface="Karla"/>
              </a:defRPr>
            </a:pPr>
            <a:endParaRPr lang="en-US" spc="39" dirty="0">
              <a:solidFill>
                <a:schemeClr val="bg1"/>
              </a:solidFill>
            </a:endParaRPr>
          </a:p>
        </p:txBody>
      </p:sp>
      <p:pic>
        <p:nvPicPr>
          <p:cNvPr id="11" name="Picture 4" descr="Image result for email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06" y="7107526"/>
            <a:ext cx="1037446" cy="103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Image result for linkedin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718" y="8479126"/>
            <a:ext cx="122085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264"/>
          <p:cNvSpPr/>
          <p:nvPr/>
        </p:nvSpPr>
        <p:spPr>
          <a:xfrm>
            <a:off x="7461250" y="7289800"/>
            <a:ext cx="777240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 algn="ctr">
              <a:spcBef>
                <a:spcPts val="1700"/>
              </a:spcBef>
              <a:defRPr sz="2200" spc="-4">
                <a:solidFill>
                  <a:srgbClr val="3F3F3F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rPr lang="en-US" sz="3600" u="sng" dirty="0" smtClean="0">
                <a:solidFill>
                  <a:schemeClr val="bg1"/>
                </a:solidFill>
                <a:uFill>
                  <a:solidFill>
                    <a:srgbClr val="3F3F3F"/>
                  </a:solidFill>
                </a:uFill>
                <a:hlinkClick r:id="rId5"/>
              </a:rPr>
              <a:t>mstrems@gmail.com</a:t>
            </a:r>
            <a:endParaRPr sz="3600" u="sng" dirty="0">
              <a:solidFill>
                <a:schemeClr val="bg1"/>
              </a:solidFill>
              <a:uFill>
                <a:solidFill>
                  <a:srgbClr val="3F3F3F"/>
                </a:solidFill>
              </a:uFill>
              <a:hlinkClick r:id="rId5"/>
            </a:endParaRPr>
          </a:p>
        </p:txBody>
      </p:sp>
      <p:sp>
        <p:nvSpPr>
          <p:cNvPr id="14" name="Shape 264"/>
          <p:cNvSpPr/>
          <p:nvPr/>
        </p:nvSpPr>
        <p:spPr>
          <a:xfrm>
            <a:off x="7461250" y="8661400"/>
            <a:ext cx="7772400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/>
          <a:p>
            <a:pPr indent="12700" algn="ctr">
              <a:spcBef>
                <a:spcPts val="1700"/>
              </a:spcBef>
              <a:defRPr sz="2200" spc="-4">
                <a:solidFill>
                  <a:srgbClr val="3F3F3F"/>
                </a:solidFill>
                <a:latin typeface="Karla"/>
                <a:ea typeface="Karla"/>
                <a:cs typeface="Karla"/>
                <a:sym typeface="Karla"/>
              </a:defRPr>
            </a:pPr>
            <a:r>
              <a:rPr lang="en-US" sz="3600" u="sng" dirty="0" smtClean="0">
                <a:solidFill>
                  <a:schemeClr val="bg1"/>
                </a:solidFill>
                <a:uFill>
                  <a:solidFill>
                    <a:srgbClr val="3F3F3F"/>
                  </a:solidFill>
                </a:uFill>
                <a:hlinkClick r:id="rId5"/>
              </a:rPr>
              <a:t>www.linkedin.com/in/mstrems</a:t>
            </a:r>
            <a:r>
              <a:rPr lang="en-US" sz="3600" u="sng" dirty="0">
                <a:solidFill>
                  <a:schemeClr val="bg1"/>
                </a:solidFill>
                <a:uFill>
                  <a:solidFill>
                    <a:srgbClr val="3F3F3F"/>
                  </a:solidFill>
                </a:uFill>
                <a:hlinkClick r:id="rId5"/>
              </a:rPr>
              <a:t>/</a:t>
            </a:r>
            <a:endParaRPr sz="3600" u="sng" dirty="0">
              <a:solidFill>
                <a:schemeClr val="bg1"/>
              </a:solidFill>
              <a:uFill>
                <a:solidFill>
                  <a:srgbClr val="3F3F3F"/>
                </a:solidFill>
              </a:uFill>
              <a:hlinkClick r:id="rId5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0" y="2447204"/>
            <a:ext cx="3242396" cy="324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Block Arc 15"/>
          <p:cNvSpPr/>
          <p:nvPr/>
        </p:nvSpPr>
        <p:spPr>
          <a:xfrm rot="5400000">
            <a:off x="9057245" y="2049989"/>
            <a:ext cx="3860405" cy="3859200"/>
          </a:xfrm>
          <a:prstGeom prst="blockArc">
            <a:avLst>
              <a:gd name="adj1" fmla="val 10800000"/>
              <a:gd name="adj2" fmla="val 10799997"/>
              <a:gd name="adj3" fmla="val 10757"/>
            </a:avLst>
          </a:prstGeom>
          <a:solidFill>
            <a:srgbClr val="11111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angle 16"/>
          <p:cNvSpPr/>
          <p:nvPr/>
        </p:nvSpPr>
        <p:spPr>
          <a:xfrm rot="2802274">
            <a:off x="11426588" y="1900059"/>
            <a:ext cx="1981200" cy="838200"/>
          </a:xfrm>
          <a:prstGeom prst="rect">
            <a:avLst/>
          </a:prstGeom>
          <a:solidFill>
            <a:srgbClr val="11111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Rectangle 17"/>
          <p:cNvSpPr/>
          <p:nvPr/>
        </p:nvSpPr>
        <p:spPr>
          <a:xfrm rot="18462658">
            <a:off x="8375647" y="2028104"/>
            <a:ext cx="1981200" cy="838200"/>
          </a:xfrm>
          <a:prstGeom prst="rect">
            <a:avLst/>
          </a:prstGeom>
          <a:solidFill>
            <a:srgbClr val="11111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Rectangle 18"/>
          <p:cNvSpPr/>
          <p:nvPr/>
        </p:nvSpPr>
        <p:spPr>
          <a:xfrm rot="18462658">
            <a:off x="11705368" y="4634125"/>
            <a:ext cx="1981200" cy="838200"/>
          </a:xfrm>
          <a:prstGeom prst="rect">
            <a:avLst/>
          </a:prstGeom>
          <a:solidFill>
            <a:srgbClr val="11111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Rectangle 19"/>
          <p:cNvSpPr/>
          <p:nvPr/>
        </p:nvSpPr>
        <p:spPr>
          <a:xfrm rot="2071841">
            <a:off x="8624604" y="4990201"/>
            <a:ext cx="1606010" cy="685612"/>
          </a:xfrm>
          <a:prstGeom prst="rect">
            <a:avLst/>
          </a:prstGeom>
          <a:solidFill>
            <a:srgbClr val="111111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6920055" y="0"/>
            <a:ext cx="2895600" cy="1143000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259"/>
          <p:cNvSpPr/>
          <p:nvPr/>
        </p:nvSpPr>
        <p:spPr>
          <a:xfrm>
            <a:off x="17278883" y="257373"/>
            <a:ext cx="2177945" cy="628254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600" b="981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4836">
            <a:off x="8987297" y="1963385"/>
            <a:ext cx="4028968" cy="402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8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83357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Seasonality </a:t>
            </a:r>
            <a:r>
              <a:rPr lang="en-US" dirty="0" smtClean="0"/>
              <a:t>effect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04C9C-90FA-4AF2-B9B2-7E8F25445116}" type="slidenum">
              <a:rPr lang="en-US" smtClean="0"/>
              <a:t>23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50" y="1884679"/>
            <a:ext cx="14007807" cy="8589693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17475" y="2548076"/>
            <a:ext cx="3533775" cy="7694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r" fontAlgn="base" hangingPunct="1">
              <a:spcBef>
                <a:spcPct val="0"/>
              </a:spcBef>
              <a:spcAft>
                <a:spcPct val="0"/>
              </a:spcAft>
            </a:pPr>
            <a:endParaRPr 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Total: 121379 </a:t>
            </a:r>
            <a:endParaRPr 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36% </a:t>
            </a:r>
          </a:p>
          <a:p>
            <a:pPr algn="r" fontAlgn="base" hangingPunct="1">
              <a:spcBef>
                <a:spcPct val="0"/>
              </a:spcBef>
              <a:spcAft>
                <a:spcPct val="0"/>
              </a:spcAft>
            </a:pPr>
            <a:endParaRPr lang="en-US" sz="26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fontAlgn="base" hangingPunct="1">
              <a:spcBef>
                <a:spcPct val="0"/>
              </a:spcBef>
              <a:spcAft>
                <a:spcPct val="0"/>
              </a:spcAft>
            </a:pPr>
            <a:endParaRPr 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fontAlgn="base" hangingPunct="1">
              <a:spcBef>
                <a:spcPct val="0"/>
              </a:spcBef>
              <a:spcAft>
                <a:spcPct val="0"/>
              </a:spcAft>
            </a:pPr>
            <a:endParaRPr lang="en-US" sz="26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Trivago16% </a:t>
            </a:r>
          </a:p>
          <a:p>
            <a:pPr algn="r" fontAlgn="base" hangingPunct="1">
              <a:spcBef>
                <a:spcPct val="0"/>
              </a:spcBef>
              <a:spcAft>
                <a:spcPct val="0"/>
              </a:spcAft>
            </a:pPr>
            <a:endParaRPr lang="en-US" sz="26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fontAlgn="base" hangingPunct="1">
              <a:spcBef>
                <a:spcPct val="0"/>
              </a:spcBef>
              <a:spcAft>
                <a:spcPct val="0"/>
              </a:spcAft>
            </a:pPr>
            <a:endParaRPr lang="en-US" sz="26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fontAlgn="base" hangingPunct="1">
              <a:spcBef>
                <a:spcPct val="0"/>
              </a:spcBef>
              <a:spcAft>
                <a:spcPct val="0"/>
              </a:spcAft>
            </a:pPr>
            <a:endParaRPr 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Tripadvisor 15% </a:t>
            </a:r>
          </a:p>
          <a:p>
            <a:pPr algn="r" fontAlgn="base" hangingPunct="1">
              <a:spcBef>
                <a:spcPct val="0"/>
              </a:spcBef>
              <a:spcAft>
                <a:spcPct val="0"/>
              </a:spcAft>
            </a:pPr>
            <a:endParaRPr lang="en-US" sz="26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fontAlgn="base" hangingPunct="1">
              <a:spcBef>
                <a:spcPct val="0"/>
              </a:spcBef>
              <a:spcAft>
                <a:spcPct val="0"/>
              </a:spcAft>
            </a:pPr>
            <a:endParaRPr 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12% </a:t>
            </a:r>
          </a:p>
          <a:p>
            <a:pPr algn="r" fontAlgn="base" hangingPunct="1">
              <a:spcBef>
                <a:spcPct val="0"/>
              </a:spcBef>
              <a:spcAft>
                <a:spcPct val="0"/>
              </a:spcAft>
            </a:pPr>
            <a:endParaRPr 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Paid search 10% </a:t>
            </a:r>
            <a:endParaRPr 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fontAlgn="base" hangingPunct="1">
              <a:spcBef>
                <a:spcPct val="0"/>
              </a:spcBef>
              <a:spcAft>
                <a:spcPct val="0"/>
              </a:spcAft>
            </a:pPr>
            <a:endParaRPr lang="en-US" sz="26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 6% </a:t>
            </a:r>
          </a:p>
          <a:p>
            <a:pPr algn="r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 4%</a:t>
            </a:r>
            <a:endParaRPr lang="en-US" alt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128250" y="1422400"/>
            <a:ext cx="9428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450" y="209436"/>
            <a:ext cx="2159000" cy="1511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078743" y="209436"/>
            <a:ext cx="558507" cy="1511300"/>
          </a:xfrm>
          <a:prstGeom prst="rect">
            <a:avLst/>
          </a:prstGeom>
          <a:noFill/>
          <a:ln w="57150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Isosceles Triangle 10"/>
          <p:cNvSpPr/>
          <p:nvPr/>
        </p:nvSpPr>
        <p:spPr>
          <a:xfrm>
            <a:off x="18218369" y="1803400"/>
            <a:ext cx="279254" cy="169724"/>
          </a:xfrm>
          <a:prstGeom prst="triangle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10050" y="11009870"/>
            <a:ext cx="31940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Realized </a:t>
            </a:r>
            <a:r>
              <a:rPr lang="en-US" dirty="0"/>
              <a:t>with </a:t>
            </a:r>
            <a:r>
              <a:rPr lang="en-US" dirty="0" smtClean="0"/>
              <a:t>rawgraphs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938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233" y="1887218"/>
            <a:ext cx="14015486" cy="85944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Seasonality </a:t>
            </a:r>
            <a:r>
              <a:rPr lang="en-US" dirty="0"/>
              <a:t>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04C9C-90FA-4AF2-B9B2-7E8F25445116}" type="slidenum">
              <a:rPr lang="en-US" smtClean="0"/>
              <a:t>24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5538" y="2412999"/>
            <a:ext cx="2503312" cy="80945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r"/>
            <a:endParaRPr lang="en-US" altLang="en-US" sz="26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r"/>
            <a:r>
              <a:rPr lang="en-US" altLang="en-US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127683</a:t>
            </a:r>
          </a:p>
          <a:p>
            <a:pPr algn="r"/>
            <a:r>
              <a:rPr lang="en-US" altLang="en-US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52%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altLang="en-US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Tripadvisor 15%</a:t>
            </a:r>
          </a:p>
          <a:p>
            <a:pPr algn="r"/>
            <a:endParaRPr lang="en-US" altLang="en-US" sz="2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altLang="en-US" sz="2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Trivago </a:t>
            </a:r>
            <a:r>
              <a:rPr lang="en-US" altLang="en-US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13%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altLang="en-US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Paid search 9%</a:t>
            </a: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r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6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r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 5%</a:t>
            </a:r>
          </a:p>
          <a:p>
            <a:pPr lvl="0" algn="r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4%</a:t>
            </a:r>
          </a:p>
          <a:p>
            <a:pPr lvl="0" algn="r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 sz="26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r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en-US" sz="2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2 %</a:t>
            </a:r>
            <a:endParaRPr lang="en-US" altLang="en-US" sz="2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Down Arrow 5"/>
          <p:cNvSpPr/>
          <p:nvPr/>
        </p:nvSpPr>
        <p:spPr>
          <a:xfrm flipV="1">
            <a:off x="10052050" y="53848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0082530" y="70612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13023850" y="94996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Down Arrow 10"/>
          <p:cNvSpPr/>
          <p:nvPr/>
        </p:nvSpPr>
        <p:spPr>
          <a:xfrm flipV="1">
            <a:off x="13176250" y="5842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Down Arrow 11"/>
          <p:cNvSpPr/>
          <p:nvPr/>
        </p:nvSpPr>
        <p:spPr>
          <a:xfrm flipV="1">
            <a:off x="4794250" y="90424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Down Arrow 12"/>
          <p:cNvSpPr/>
          <p:nvPr/>
        </p:nvSpPr>
        <p:spPr>
          <a:xfrm flipV="1">
            <a:off x="5022850" y="95758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16300450" y="3937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Down Arrow 14"/>
          <p:cNvSpPr/>
          <p:nvPr/>
        </p:nvSpPr>
        <p:spPr>
          <a:xfrm flipV="1">
            <a:off x="16148050" y="93599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Down Arrow 15"/>
          <p:cNvSpPr/>
          <p:nvPr/>
        </p:nvSpPr>
        <p:spPr>
          <a:xfrm flipV="1">
            <a:off x="15690850" y="732536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Down Arrow 16"/>
          <p:cNvSpPr/>
          <p:nvPr/>
        </p:nvSpPr>
        <p:spPr>
          <a:xfrm flipV="1">
            <a:off x="10030460" y="85852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Down Arrow 17"/>
          <p:cNvSpPr/>
          <p:nvPr/>
        </p:nvSpPr>
        <p:spPr>
          <a:xfrm flipV="1">
            <a:off x="1037590" y="30226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Down Arrow 18"/>
          <p:cNvSpPr/>
          <p:nvPr/>
        </p:nvSpPr>
        <p:spPr>
          <a:xfrm flipV="1">
            <a:off x="679450" y="30226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4489450" y="776478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4178300" y="778256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Down Arrow 22"/>
          <p:cNvSpPr/>
          <p:nvPr/>
        </p:nvSpPr>
        <p:spPr>
          <a:xfrm flipV="1">
            <a:off x="4338320" y="442214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Down Arrow 23"/>
          <p:cNvSpPr/>
          <p:nvPr/>
        </p:nvSpPr>
        <p:spPr>
          <a:xfrm flipV="1">
            <a:off x="4042410" y="442214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1136650" y="99568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914271" y="99568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679450" y="99568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1057677" y="25654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450" y="209436"/>
            <a:ext cx="2159000" cy="15113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9209821" y="209436"/>
            <a:ext cx="558507" cy="1511300"/>
          </a:xfrm>
          <a:prstGeom prst="rect">
            <a:avLst/>
          </a:prstGeom>
          <a:noFill/>
          <a:ln w="57150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Isosceles Triangle 33"/>
          <p:cNvSpPr/>
          <p:nvPr/>
        </p:nvSpPr>
        <p:spPr>
          <a:xfrm>
            <a:off x="19349447" y="1803400"/>
            <a:ext cx="279254" cy="169724"/>
          </a:xfrm>
          <a:prstGeom prst="triangle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128250" y="1422400"/>
            <a:ext cx="9428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848" y="8318500"/>
            <a:ext cx="1905000" cy="19050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36388" y="3946436"/>
            <a:ext cx="2971800" cy="12003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3600" dirty="0"/>
              <a:t># </a:t>
            </a:r>
            <a:r>
              <a:rPr lang="en-US" sz="3600" dirty="0" smtClean="0"/>
              <a:t>10: campaign overspend?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6910050" y="11009870"/>
            <a:ext cx="31940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Realized </a:t>
            </a:r>
            <a:r>
              <a:rPr lang="en-US" dirty="0"/>
              <a:t>with </a:t>
            </a:r>
            <a:r>
              <a:rPr lang="en-US" dirty="0" smtClean="0"/>
              <a:t>rawgraphs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734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50" y="1887218"/>
            <a:ext cx="14015486" cy="85944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Seasonality </a:t>
            </a:r>
            <a:r>
              <a:rPr lang="en-US" dirty="0"/>
              <a:t>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04C9C-90FA-4AF2-B9B2-7E8F25445116}" type="slidenum">
              <a:rPr lang="en-US" smtClean="0"/>
              <a:t>25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8751" y="2412999"/>
            <a:ext cx="2710099" cy="84946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Total: 102471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: 40%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Google : 16%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Trivago: 13%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Tripadvisor:13% 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Paid search: 10%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Mail: 4%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Other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:4%</a:t>
            </a:r>
            <a:endParaRPr kumimoji="0" lang="en-US" sz="260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7" name="Down Arrow 6"/>
          <p:cNvSpPr/>
          <p:nvPr/>
        </p:nvSpPr>
        <p:spPr>
          <a:xfrm flipV="1">
            <a:off x="13002260" y="93472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3185140" y="78994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Down Arrow 9"/>
          <p:cNvSpPr/>
          <p:nvPr/>
        </p:nvSpPr>
        <p:spPr>
          <a:xfrm flipV="1">
            <a:off x="4641850" y="766064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4489450" y="43942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Down Arrow 11"/>
          <p:cNvSpPr/>
          <p:nvPr/>
        </p:nvSpPr>
        <p:spPr>
          <a:xfrm flipV="1">
            <a:off x="16300450" y="390398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16148050" y="9398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15730220" y="74422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929586" y="28702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571446" y="28702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Down Arrow 17"/>
          <p:cNvSpPr/>
          <p:nvPr/>
        </p:nvSpPr>
        <p:spPr>
          <a:xfrm flipV="1">
            <a:off x="549427" y="52324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Down Arrow 18"/>
          <p:cNvSpPr/>
          <p:nvPr/>
        </p:nvSpPr>
        <p:spPr>
          <a:xfrm flipV="1">
            <a:off x="191287" y="52324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Down Arrow 21"/>
          <p:cNvSpPr/>
          <p:nvPr/>
        </p:nvSpPr>
        <p:spPr>
          <a:xfrm flipV="1">
            <a:off x="908050" y="5252617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932331" y="2412999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450" y="209436"/>
            <a:ext cx="2159000" cy="15113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7552082" y="209436"/>
            <a:ext cx="558507" cy="1511300"/>
          </a:xfrm>
          <a:prstGeom prst="rect">
            <a:avLst/>
          </a:prstGeom>
          <a:noFill/>
          <a:ln w="57150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Isosceles Triangle 25"/>
          <p:cNvSpPr/>
          <p:nvPr/>
        </p:nvSpPr>
        <p:spPr>
          <a:xfrm>
            <a:off x="17691708" y="1803400"/>
            <a:ext cx="279254" cy="169724"/>
          </a:xfrm>
          <a:prstGeom prst="triangle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0128250" y="1422400"/>
            <a:ext cx="9428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910050" y="11009870"/>
            <a:ext cx="31940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Realized </a:t>
            </a:r>
            <a:r>
              <a:rPr lang="en-US" dirty="0"/>
              <a:t>with </a:t>
            </a:r>
            <a:r>
              <a:rPr lang="en-US" dirty="0" smtClean="0"/>
              <a:t>rawgraphs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24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263" y="1894837"/>
            <a:ext cx="14058607" cy="8620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Seasonality </a:t>
            </a:r>
            <a:r>
              <a:rPr lang="en-US" dirty="0"/>
              <a:t>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04C9C-90FA-4AF2-B9B2-7E8F25445116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2564" y="2412999"/>
            <a:ext cx="2596286" cy="80945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Total: 72335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Direct: 39%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Google:15%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Tripadvisor:12% 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Trivago: 11%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Mail:10%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Paid</a:t>
            </a: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:8%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Other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:5%</a:t>
            </a:r>
            <a:endParaRPr kumimoji="0" lang="en-US" sz="260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5" name="Down Arrow 14"/>
          <p:cNvSpPr/>
          <p:nvPr/>
        </p:nvSpPr>
        <p:spPr>
          <a:xfrm flipV="1">
            <a:off x="4413250" y="75184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4337050" y="40894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5152390" y="898906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Down Arrow 21"/>
          <p:cNvSpPr/>
          <p:nvPr/>
        </p:nvSpPr>
        <p:spPr>
          <a:xfrm>
            <a:off x="4795520" y="931418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Down Arrow 15"/>
          <p:cNvSpPr/>
          <p:nvPr/>
        </p:nvSpPr>
        <p:spPr>
          <a:xfrm flipV="1">
            <a:off x="4108450" y="752602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4064000" y="41021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Down Arrow 23"/>
          <p:cNvSpPr/>
          <p:nvPr/>
        </p:nvSpPr>
        <p:spPr>
          <a:xfrm flipV="1">
            <a:off x="13187680" y="770636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Down Arrow 24"/>
          <p:cNvSpPr/>
          <p:nvPr/>
        </p:nvSpPr>
        <p:spPr>
          <a:xfrm flipV="1">
            <a:off x="13282930" y="921766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12947650" y="346202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Down Arrow 26"/>
          <p:cNvSpPr/>
          <p:nvPr/>
        </p:nvSpPr>
        <p:spPr>
          <a:xfrm flipV="1">
            <a:off x="15690850" y="785876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Down Arrow 27"/>
          <p:cNvSpPr/>
          <p:nvPr/>
        </p:nvSpPr>
        <p:spPr>
          <a:xfrm>
            <a:off x="16376650" y="43053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Down Arrow 28"/>
          <p:cNvSpPr/>
          <p:nvPr/>
        </p:nvSpPr>
        <p:spPr>
          <a:xfrm flipV="1">
            <a:off x="1235656" y="2861905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4641850" y="977138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Down Arrow 32"/>
          <p:cNvSpPr/>
          <p:nvPr/>
        </p:nvSpPr>
        <p:spPr>
          <a:xfrm flipV="1">
            <a:off x="930856" y="28702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Down Arrow 33"/>
          <p:cNvSpPr/>
          <p:nvPr/>
        </p:nvSpPr>
        <p:spPr>
          <a:xfrm>
            <a:off x="1083256" y="5466961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810206" y="5461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Down Arrow 35"/>
          <p:cNvSpPr/>
          <p:nvPr/>
        </p:nvSpPr>
        <p:spPr>
          <a:xfrm flipV="1">
            <a:off x="1229040" y="2404705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450" y="209436"/>
            <a:ext cx="2159000" cy="15113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8600221" y="209436"/>
            <a:ext cx="558507" cy="1511300"/>
          </a:xfrm>
          <a:prstGeom prst="rect">
            <a:avLst/>
          </a:prstGeom>
          <a:noFill/>
          <a:ln w="57150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Isosceles Triangle 37"/>
          <p:cNvSpPr/>
          <p:nvPr/>
        </p:nvSpPr>
        <p:spPr>
          <a:xfrm>
            <a:off x="18739847" y="1803400"/>
            <a:ext cx="279254" cy="169724"/>
          </a:xfrm>
          <a:prstGeom prst="triangle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128250" y="1422400"/>
            <a:ext cx="10615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910050" y="11009870"/>
            <a:ext cx="31940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Realized </a:t>
            </a:r>
            <a:r>
              <a:rPr lang="en-US" dirty="0"/>
              <a:t>with </a:t>
            </a:r>
            <a:r>
              <a:rPr lang="en-US" dirty="0" smtClean="0"/>
              <a:t>rawgraphs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71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450" y="1917700"/>
            <a:ext cx="14015486" cy="85944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Seasonality </a:t>
            </a:r>
            <a:r>
              <a:rPr lang="en-US" dirty="0"/>
              <a:t>effect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04C9C-90FA-4AF2-B9B2-7E8F25445116}" type="slidenum">
              <a:rPr lang="en-US" smtClean="0"/>
              <a:t>27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2564" y="2412999"/>
            <a:ext cx="2596286" cy="80945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Total: 44792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Direct: 50%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60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Tripadvisor: 11%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Google:10%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Paid:9%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Trivago:8%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Mail:8%</a:t>
            </a: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Other</a:t>
            </a:r>
            <a:r>
              <a:rPr lang="en-US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:4%</a:t>
            </a:r>
            <a:endParaRPr kumimoji="0" lang="en-US" sz="260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7" name="Down Arrow 6"/>
          <p:cNvSpPr/>
          <p:nvPr/>
        </p:nvSpPr>
        <p:spPr>
          <a:xfrm flipV="1">
            <a:off x="13002260" y="93472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3185140" y="78994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Down Arrow 9"/>
          <p:cNvSpPr/>
          <p:nvPr/>
        </p:nvSpPr>
        <p:spPr>
          <a:xfrm flipV="1">
            <a:off x="4489450" y="766064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4413250" y="43942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Down Arrow 11"/>
          <p:cNvSpPr/>
          <p:nvPr/>
        </p:nvSpPr>
        <p:spPr>
          <a:xfrm flipV="1">
            <a:off x="16300450" y="390398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16148050" y="93980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15730220" y="74422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1234386" y="2870199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Down Arrow 16"/>
          <p:cNvSpPr/>
          <p:nvPr/>
        </p:nvSpPr>
        <p:spPr>
          <a:xfrm flipV="1">
            <a:off x="1247866" y="67564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Down Arrow 17"/>
          <p:cNvSpPr/>
          <p:nvPr/>
        </p:nvSpPr>
        <p:spPr>
          <a:xfrm flipV="1">
            <a:off x="889726" y="67564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1247866" y="8585200"/>
            <a:ext cx="304800" cy="457200"/>
          </a:xfrm>
          <a:prstGeom prst="downArrow">
            <a:avLst/>
          </a:prstGeom>
          <a:solidFill>
            <a:srgbClr val="FF0000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450" y="209436"/>
            <a:ext cx="2159000" cy="15113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7552082" y="209436"/>
            <a:ext cx="558507" cy="1511300"/>
          </a:xfrm>
          <a:prstGeom prst="rect">
            <a:avLst/>
          </a:prstGeom>
          <a:noFill/>
          <a:ln w="57150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>
            <a:off x="17691708" y="1803400"/>
            <a:ext cx="279254" cy="169724"/>
          </a:xfrm>
          <a:prstGeom prst="triangle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128250" y="1422400"/>
            <a:ext cx="10615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910050" y="11009870"/>
            <a:ext cx="31940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Realized </a:t>
            </a:r>
            <a:r>
              <a:rPr lang="en-US" dirty="0"/>
              <a:t>with </a:t>
            </a:r>
            <a:r>
              <a:rPr lang="en-US" dirty="0" smtClean="0"/>
              <a:t>rawgraphs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179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The </a:t>
            </a:r>
            <a:r>
              <a:rPr lang="en-US" sz="4400" dirty="0" smtClean="0"/>
              <a:t>business model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4000" dirty="0"/>
          </a:p>
          <a:p>
            <a:endParaRPr lang="en-US" sz="40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287" y="4347007"/>
            <a:ext cx="4454996" cy="1740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33" y="7339127"/>
            <a:ext cx="3807718" cy="25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07"/>
          <a:stretch/>
        </p:blipFill>
        <p:spPr bwMode="auto">
          <a:xfrm>
            <a:off x="15562517" y="3446957"/>
            <a:ext cx="3154730" cy="1979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>
            <a:off x="11688916" y="5202714"/>
            <a:ext cx="3373935" cy="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/>
          <p:cNvCxnSpPr/>
          <p:nvPr/>
        </p:nvCxnSpPr>
        <p:spPr>
          <a:xfrm flipV="1">
            <a:off x="12109450" y="2325327"/>
            <a:ext cx="2953401" cy="1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Connector 35"/>
          <p:cNvCxnSpPr/>
          <p:nvPr/>
        </p:nvCxnSpPr>
        <p:spPr>
          <a:xfrm>
            <a:off x="12109450" y="2325327"/>
            <a:ext cx="36667" cy="7547713"/>
          </a:xfrm>
          <a:prstGeom prst="line">
            <a:avLst/>
          </a:prstGeom>
          <a:noFill/>
          <a:ln w="762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/>
          <p:cNvSpPr txBox="1"/>
          <p:nvPr/>
        </p:nvSpPr>
        <p:spPr>
          <a:xfrm>
            <a:off x="12006438" y="975039"/>
            <a:ext cx="2738889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Flight booking</a:t>
            </a:r>
          </a:p>
          <a:p>
            <a:r>
              <a:rPr lang="en-US" sz="3600" b="1" dirty="0" smtClean="0"/>
              <a:t>$ </a:t>
            </a:r>
            <a:r>
              <a:rPr lang="en-US" sz="3600" dirty="0" smtClean="0"/>
              <a:t>~3% 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4738629" y="5232400"/>
            <a:ext cx="2514600" cy="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/>
          <p:cNvCxnSpPr/>
          <p:nvPr/>
        </p:nvCxnSpPr>
        <p:spPr>
          <a:xfrm flipH="1">
            <a:off x="6211570" y="2440058"/>
            <a:ext cx="2" cy="4346741"/>
          </a:xfrm>
          <a:prstGeom prst="line">
            <a:avLst/>
          </a:prstGeom>
          <a:noFill/>
          <a:ln w="762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5" name="TextBox 44"/>
          <p:cNvSpPr txBox="1"/>
          <p:nvPr/>
        </p:nvSpPr>
        <p:spPr>
          <a:xfrm>
            <a:off x="2432050" y="2086116"/>
            <a:ext cx="3505200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4000" dirty="0" smtClean="0"/>
              <a:t>38% Direct</a:t>
            </a:r>
            <a:endParaRPr lang="en-US" sz="4000" dirty="0"/>
          </a:p>
        </p:txBody>
      </p:sp>
      <p:sp>
        <p:nvSpPr>
          <p:cNvPr id="59" name="TextBox 58"/>
          <p:cNvSpPr txBox="1"/>
          <p:nvPr/>
        </p:nvSpPr>
        <p:spPr>
          <a:xfrm>
            <a:off x="412492" y="3937000"/>
            <a:ext cx="4229358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r"/>
            <a:r>
              <a:rPr lang="en-US" sz="4000" dirty="0" smtClean="0"/>
              <a:t>15% Google search </a:t>
            </a:r>
            <a:endParaRPr lang="en-US" sz="40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4738629" y="2425035"/>
            <a:ext cx="1504855" cy="0"/>
          </a:xfrm>
          <a:prstGeom prst="line">
            <a:avLst/>
          </a:prstGeom>
          <a:noFill/>
          <a:ln w="762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Straight Connector 62"/>
          <p:cNvCxnSpPr/>
          <p:nvPr/>
        </p:nvCxnSpPr>
        <p:spPr>
          <a:xfrm flipH="1">
            <a:off x="4738629" y="3329119"/>
            <a:ext cx="1504855" cy="0"/>
          </a:xfrm>
          <a:prstGeom prst="line">
            <a:avLst/>
          </a:prstGeom>
          <a:noFill/>
          <a:ln w="762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Straight Connector 63"/>
          <p:cNvCxnSpPr/>
          <p:nvPr/>
        </p:nvCxnSpPr>
        <p:spPr>
          <a:xfrm flipH="1">
            <a:off x="4738629" y="4284107"/>
            <a:ext cx="1504855" cy="0"/>
          </a:xfrm>
          <a:prstGeom prst="line">
            <a:avLst/>
          </a:prstGeom>
          <a:noFill/>
          <a:ln w="762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Rectangle 48"/>
          <p:cNvSpPr/>
          <p:nvPr/>
        </p:nvSpPr>
        <p:spPr>
          <a:xfrm>
            <a:off x="679450" y="4718092"/>
            <a:ext cx="3912264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r"/>
            <a:r>
              <a:rPr lang="en-US" sz="4000" dirty="0" smtClean="0"/>
              <a:t>9% Paid </a:t>
            </a:r>
            <a:r>
              <a:rPr lang="en-US" sz="4000" dirty="0"/>
              <a:t>search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212850" y="5515116"/>
            <a:ext cx="3339999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r"/>
            <a:r>
              <a:rPr lang="en-US" sz="4000" dirty="0" smtClean="0"/>
              <a:t>7% Mail</a:t>
            </a:r>
            <a:endParaRPr lang="en-US" sz="4000" dirty="0"/>
          </a:p>
        </p:txBody>
      </p:sp>
      <p:sp>
        <p:nvSpPr>
          <p:cNvPr id="68" name="Rectangle 67"/>
          <p:cNvSpPr/>
          <p:nvPr/>
        </p:nvSpPr>
        <p:spPr>
          <a:xfrm>
            <a:off x="2660650" y="6353316"/>
            <a:ext cx="206380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4000" dirty="0" smtClean="0"/>
              <a:t>2% Social</a:t>
            </a:r>
            <a:endParaRPr lang="en-US" sz="4000" dirty="0"/>
          </a:p>
        </p:txBody>
      </p:sp>
      <p:sp>
        <p:nvSpPr>
          <p:cNvPr id="70" name="Rectangle 69"/>
          <p:cNvSpPr/>
          <p:nvPr/>
        </p:nvSpPr>
        <p:spPr>
          <a:xfrm>
            <a:off x="-463550" y="2689763"/>
            <a:ext cx="5143500" cy="13234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r"/>
            <a:r>
              <a:rPr lang="en-US" sz="4000" dirty="0" smtClean="0"/>
              <a:t>27% Referrals</a:t>
            </a:r>
            <a:br>
              <a:rPr lang="en-US" sz="4000" dirty="0" smtClean="0"/>
            </a:br>
            <a:r>
              <a:rPr lang="en-US" sz="4000" dirty="0" smtClean="0"/>
              <a:t>Trivago, Tripadvisor</a:t>
            </a:r>
            <a:endParaRPr lang="en-US" sz="4000" dirty="0"/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4738628" y="6067715"/>
            <a:ext cx="1504855" cy="0"/>
          </a:xfrm>
          <a:prstGeom prst="line">
            <a:avLst/>
          </a:prstGeom>
          <a:noFill/>
          <a:ln w="762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Connector 71"/>
          <p:cNvCxnSpPr/>
          <p:nvPr/>
        </p:nvCxnSpPr>
        <p:spPr>
          <a:xfrm flipH="1">
            <a:off x="4738629" y="6772159"/>
            <a:ext cx="1504855" cy="0"/>
          </a:xfrm>
          <a:prstGeom prst="line">
            <a:avLst/>
          </a:prstGeom>
          <a:noFill/>
          <a:ln w="762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5" name="TextBox 74"/>
          <p:cNvSpPr txBox="1"/>
          <p:nvPr/>
        </p:nvSpPr>
        <p:spPr>
          <a:xfrm>
            <a:off x="6775450" y="6388082"/>
            <a:ext cx="4988232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b="1" dirty="0" smtClean="0"/>
              <a:t>Revenue drivers: </a:t>
            </a:r>
          </a:p>
          <a:p>
            <a:r>
              <a:rPr lang="en-US" sz="3600" dirty="0" smtClean="0"/>
              <a:t>1 Booking </a:t>
            </a:r>
            <a:r>
              <a:rPr lang="en-US" sz="3600" dirty="0"/>
              <a:t>rate</a:t>
            </a:r>
          </a:p>
          <a:p>
            <a:r>
              <a:rPr lang="en-US" sz="3600" dirty="0" smtClean="0"/>
              <a:t>2 Package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 smtClean="0"/>
              <a:t>3 ADR: average daily rate 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sz="3600" dirty="0" smtClean="0"/>
              <a:t>4 LOS: length of stay</a:t>
            </a:r>
          </a:p>
          <a:p>
            <a:r>
              <a:rPr lang="en-US" sz="3600" dirty="0" smtClean="0"/>
              <a:t>5 Services</a:t>
            </a:r>
            <a:endParaRPr lang="en-US" sz="3600" dirty="0"/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2118583" y="9870702"/>
            <a:ext cx="2944268" cy="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314" name="Picture 2" descr="Résultat de recherche d'images pour &quot;flights picture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8450" y="1068342"/>
            <a:ext cx="3178797" cy="197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2225522" y="4002387"/>
            <a:ext cx="2721256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Hotel booking</a:t>
            </a:r>
          </a:p>
          <a:p>
            <a:r>
              <a:rPr lang="en-US" sz="3600" b="1" dirty="0" smtClean="0"/>
              <a:t>$$ </a:t>
            </a:r>
            <a:r>
              <a:rPr lang="en-US" sz="3600" dirty="0" smtClean="0"/>
              <a:t>10-15% </a:t>
            </a:r>
          </a:p>
        </p:txBody>
      </p:sp>
      <p:sp>
        <p:nvSpPr>
          <p:cNvPr id="6" name="AutoShape 4" descr="Résultat de recherche d'images pour &quot;car rental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Résultat de recherche d'images pour &quot;car rental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Résultat de recherche d'images pour &quot;car rental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517" y="5807188"/>
            <a:ext cx="3154731" cy="19870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450" y="8209204"/>
            <a:ext cx="3166765" cy="2004053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12146117" y="7339127"/>
            <a:ext cx="2944268" cy="0"/>
          </a:xfrm>
          <a:prstGeom prst="straightConnector1">
            <a:avLst/>
          </a:prstGeom>
          <a:noFill/>
          <a:ln w="762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TextBox 39"/>
          <p:cNvSpPr txBox="1"/>
          <p:nvPr/>
        </p:nvSpPr>
        <p:spPr>
          <a:xfrm>
            <a:off x="12257623" y="5946621"/>
            <a:ext cx="193738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 smtClean="0"/>
              <a:t>Car rental</a:t>
            </a:r>
          </a:p>
          <a:p>
            <a:r>
              <a:rPr lang="en-US" sz="3600" b="1" dirty="0" smtClean="0"/>
              <a:t>$ </a:t>
            </a:r>
            <a:r>
              <a:rPr lang="en-US" sz="3600" dirty="0" smtClean="0"/>
              <a:t>5%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367731" y="8375473"/>
            <a:ext cx="161358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600" dirty="0"/>
              <a:t>S</a:t>
            </a:r>
            <a:r>
              <a:rPr lang="en-US" sz="3600" dirty="0" smtClean="0"/>
              <a:t>ervices</a:t>
            </a:r>
          </a:p>
          <a:p>
            <a:r>
              <a:rPr lang="en-US" sz="3600" b="1" dirty="0" smtClean="0"/>
              <a:t>$ </a:t>
            </a:r>
            <a:r>
              <a:rPr lang="en-US" sz="3600" dirty="0" smtClean="0"/>
              <a:t>5%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688916" y="3937000"/>
            <a:ext cx="3620934" cy="1578116"/>
          </a:xfrm>
          <a:prstGeom prst="rect">
            <a:avLst/>
          </a:prstGeom>
          <a:noFill/>
          <a:ln w="5715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57858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2"/>
          <p:cNvSpPr>
            <a:spLocks noGrp="1"/>
          </p:cNvSpPr>
          <p:nvPr>
            <p:ph type="body" idx="1"/>
          </p:nvPr>
        </p:nvSpPr>
        <p:spPr>
          <a:xfrm>
            <a:off x="908050" y="1803400"/>
            <a:ext cx="16459200" cy="7713346"/>
          </a:xfrm>
        </p:spPr>
        <p:txBody>
          <a:bodyPr>
            <a:noAutofit/>
          </a:bodyPr>
          <a:lstStyle/>
          <a:p>
            <a:r>
              <a:rPr lang="en-US" sz="4800" b="1" dirty="0"/>
              <a:t>IT IS GETTING CROWDED OUT THERE…</a:t>
            </a:r>
          </a:p>
          <a:p>
            <a:endParaRPr lang="en-US" sz="4800" b="1" dirty="0" smtClean="0"/>
          </a:p>
          <a:p>
            <a:endParaRPr lang="en-US" sz="4800" b="1" dirty="0" smtClean="0"/>
          </a:p>
          <a:p>
            <a:endParaRPr lang="en-US" sz="4800" b="1" dirty="0"/>
          </a:p>
          <a:p>
            <a:r>
              <a:rPr lang="en-US" sz="6600" b="1" dirty="0" smtClean="0"/>
              <a:t>GOAL: </a:t>
            </a:r>
          </a:p>
          <a:p>
            <a:pPr algn="ctr"/>
            <a:r>
              <a:rPr lang="en-US" sz="6600" b="1" dirty="0" smtClean="0"/>
              <a:t>“Segment hotel booking customers, identify drivers </a:t>
            </a:r>
            <a:r>
              <a:rPr lang="en-US" sz="6600" b="1" dirty="0"/>
              <a:t>of booking </a:t>
            </a:r>
            <a:r>
              <a:rPr lang="en-US" sz="6600" b="1" dirty="0" smtClean="0"/>
              <a:t>and </a:t>
            </a:r>
            <a:r>
              <a:rPr lang="en-US" sz="6600" b="1" dirty="0" smtClean="0"/>
              <a:t>try to predict booking vs churn”</a:t>
            </a:r>
          </a:p>
          <a:p>
            <a:pPr algn="ctr"/>
            <a:endParaRPr lang="en-US" sz="6600" b="1" dirty="0" smtClean="0"/>
          </a:p>
          <a:p>
            <a:r>
              <a:rPr lang="fr-FR" sz="3200" b="1" dirty="0" smtClean="0"/>
              <a:t>Scope: US </a:t>
            </a:r>
            <a:r>
              <a:rPr lang="fr-FR" sz="3200" b="1" dirty="0" err="1" smtClean="0"/>
              <a:t>travellers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who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travel</a:t>
            </a:r>
            <a:r>
              <a:rPr lang="fr-FR" sz="3200" b="1" dirty="0" smtClean="0"/>
              <a:t> in the US and </a:t>
            </a:r>
            <a:r>
              <a:rPr lang="fr-FR" sz="3200" b="1" dirty="0" err="1" smtClean="0"/>
              <a:t>Rest</a:t>
            </a:r>
            <a:r>
              <a:rPr lang="fr-FR" sz="3200" b="1" dirty="0" smtClean="0"/>
              <a:t> of the World (ROW)</a:t>
            </a:r>
            <a:endParaRPr lang="en-US" sz="3200" b="1" dirty="0" smtClean="0"/>
          </a:p>
          <a:p>
            <a:pPr algn="ctr"/>
            <a:endParaRPr lang="en-US" sz="12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The </a:t>
            </a:r>
            <a:r>
              <a:rPr lang="en-US" sz="4400" dirty="0" smtClean="0"/>
              <a:t>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0302" y="2489200"/>
            <a:ext cx="3414548" cy="115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76" y="2675630"/>
            <a:ext cx="1611426" cy="884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191" y="2729266"/>
            <a:ext cx="1556306" cy="83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5343" y="2668787"/>
            <a:ext cx="1412959" cy="89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353" y="2693275"/>
            <a:ext cx="2137949" cy="736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302" y="2740783"/>
            <a:ext cx="1878932" cy="734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90023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850" y="2413000"/>
            <a:ext cx="10308477" cy="738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4260850" y="2413000"/>
            <a:ext cx="0" cy="7389812"/>
          </a:xfrm>
          <a:prstGeom prst="line">
            <a:avLst/>
          </a:prstGeom>
          <a:noFill/>
          <a:ln w="38100" cap="flat">
            <a:solidFill>
              <a:schemeClr val="tx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557258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41358" y="2108200"/>
            <a:ext cx="3315806" cy="1754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b="0" dirty="0">
                <a:solidFill>
                  <a:schemeClr val="tx1"/>
                </a:solidFill>
              </a:rPr>
              <a:t>Understand the data </a:t>
            </a:r>
          </a:p>
          <a:p>
            <a:endParaRPr lang="en-US" b="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0250" y="2108200"/>
            <a:ext cx="4372610" cy="1754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b="0" dirty="0">
                <a:solidFill>
                  <a:schemeClr val="tx1"/>
                </a:solidFill>
              </a:rPr>
              <a:t>Understand the market</a:t>
            </a:r>
          </a:p>
          <a:p>
            <a:endParaRPr lang="en-US" b="0" dirty="0"/>
          </a:p>
        </p:txBody>
      </p:sp>
      <p:sp>
        <p:nvSpPr>
          <p:cNvPr id="7" name="TextBox 6"/>
          <p:cNvSpPr txBox="1"/>
          <p:nvPr/>
        </p:nvSpPr>
        <p:spPr>
          <a:xfrm>
            <a:off x="3270250" y="4731654"/>
            <a:ext cx="13007213" cy="23083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b="0" dirty="0">
                <a:solidFill>
                  <a:schemeClr val="tx1"/>
                </a:solidFill>
              </a:rPr>
              <a:t>Create features, target variable</a:t>
            </a:r>
          </a:p>
          <a:p>
            <a:r>
              <a:rPr lang="en-US" b="0" dirty="0">
                <a:solidFill>
                  <a:schemeClr val="tx1"/>
                </a:solidFill>
              </a:rPr>
              <a:t>Clean data as needed, get third party data</a:t>
            </a:r>
          </a:p>
          <a:p>
            <a:r>
              <a:rPr lang="en-US" b="0" dirty="0">
                <a:solidFill>
                  <a:schemeClr val="tx1"/>
                </a:solidFill>
              </a:rPr>
              <a:t>Explore new data</a:t>
            </a:r>
          </a:p>
          <a:p>
            <a:r>
              <a:rPr lang="en-US" b="0" dirty="0">
                <a:solidFill>
                  <a:schemeClr val="tx1"/>
                </a:solidFill>
              </a:rPr>
              <a:t>Analyze correlations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756650" y="8154077"/>
            <a:ext cx="3259066" cy="1754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b="0" dirty="0">
                <a:solidFill>
                  <a:schemeClr val="tx1"/>
                </a:solidFill>
              </a:rPr>
              <a:t>Create booking predictions</a:t>
            </a:r>
          </a:p>
          <a:p>
            <a:endParaRPr lang="en-US" b="0" dirty="0"/>
          </a:p>
        </p:txBody>
      </p:sp>
      <p:sp>
        <p:nvSpPr>
          <p:cNvPr id="9" name="TextBox 8"/>
          <p:cNvSpPr txBox="1"/>
          <p:nvPr/>
        </p:nvSpPr>
        <p:spPr>
          <a:xfrm>
            <a:off x="3270250" y="8200246"/>
            <a:ext cx="4451589" cy="1754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b="0" dirty="0">
                <a:solidFill>
                  <a:schemeClr val="tx1"/>
                </a:solidFill>
              </a:rPr>
              <a:t>Create visualization</a:t>
            </a:r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11" name="TextBox 10"/>
          <p:cNvSpPr txBox="1"/>
          <p:nvPr/>
        </p:nvSpPr>
        <p:spPr>
          <a:xfrm>
            <a:off x="12493976" y="2108200"/>
            <a:ext cx="3783488" cy="1754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defRPr sz="9200" b="1">
                <a:solidFill>
                  <a:schemeClr val="bg1"/>
                </a:solidFill>
              </a:defRPr>
            </a:lvl1pPr>
          </a:lstStyle>
          <a:p>
            <a:r>
              <a:rPr lang="en-US" sz="3600" b="0" dirty="0">
                <a:solidFill>
                  <a:schemeClr val="tx1"/>
                </a:solidFill>
              </a:rPr>
              <a:t>Generate business questions </a:t>
            </a:r>
          </a:p>
          <a:p>
            <a:r>
              <a:rPr lang="en-US" sz="3600" b="0" dirty="0">
                <a:solidFill>
                  <a:schemeClr val="tx1"/>
                </a:solidFill>
              </a:rPr>
              <a:t>Create plan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2222972" y="5960157"/>
            <a:ext cx="1524000" cy="919398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Reinstall</a:t>
            </a:r>
            <a:r>
              <a:rPr kumimoji="0" lang="en-US" sz="2400" i="0" u="none" strike="noStrike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Anaconda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3888084" y="4883479"/>
            <a:ext cx="2259966" cy="91939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Learn selenium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7998176" y="8363413"/>
            <a:ext cx="457200" cy="128390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endParaRPr lang="en-US" sz="3600"/>
          </a:p>
        </p:txBody>
      </p:sp>
      <p:sp>
        <p:nvSpPr>
          <p:cNvPr id="29" name="Right Arrow 28"/>
          <p:cNvSpPr/>
          <p:nvPr/>
        </p:nvSpPr>
        <p:spPr>
          <a:xfrm>
            <a:off x="12195441" y="8307256"/>
            <a:ext cx="457200" cy="128390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endParaRPr lang="en-US" sz="3600"/>
          </a:p>
        </p:txBody>
      </p:sp>
      <p:sp>
        <p:nvSpPr>
          <p:cNvPr id="32" name="Rectangle 31"/>
          <p:cNvSpPr/>
          <p:nvPr/>
        </p:nvSpPr>
        <p:spPr>
          <a:xfrm>
            <a:off x="3194050" y="4165600"/>
            <a:ext cx="17540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2</a:t>
            </a:r>
            <a:r>
              <a:rPr lang="en-US" sz="3200" baseline="30000" dirty="0" smtClean="0"/>
              <a:t>nd</a:t>
            </a:r>
            <a:r>
              <a:rPr lang="en-US" sz="3200" dirty="0" smtClean="0"/>
              <a:t> week </a:t>
            </a:r>
            <a:endParaRPr lang="en-US" sz="3200" dirty="0"/>
          </a:p>
        </p:txBody>
      </p:sp>
      <p:sp>
        <p:nvSpPr>
          <p:cNvPr id="33" name="Rectangle 32"/>
          <p:cNvSpPr/>
          <p:nvPr/>
        </p:nvSpPr>
        <p:spPr>
          <a:xfrm>
            <a:off x="3346450" y="7594600"/>
            <a:ext cx="1612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3</a:t>
            </a:r>
            <a:r>
              <a:rPr lang="en-US" sz="3200" baseline="30000" dirty="0" smtClean="0"/>
              <a:t>rd</a:t>
            </a:r>
            <a:r>
              <a:rPr lang="en-US" sz="3200" dirty="0" smtClean="0"/>
              <a:t> week</a:t>
            </a:r>
            <a:endParaRPr lang="en-US" sz="3200" dirty="0"/>
          </a:p>
        </p:txBody>
      </p:sp>
      <p:sp>
        <p:nvSpPr>
          <p:cNvPr id="48" name="Left-Right Arrow 47"/>
          <p:cNvSpPr/>
          <p:nvPr/>
        </p:nvSpPr>
        <p:spPr>
          <a:xfrm>
            <a:off x="11808176" y="2317195"/>
            <a:ext cx="454421" cy="1383919"/>
          </a:xfrm>
          <a:prstGeom prst="leftRightArrow">
            <a:avLst>
              <a:gd name="adj1" fmla="val 46431"/>
              <a:gd name="adj2" fmla="val 25019"/>
            </a:avLst>
          </a:prstGeom>
          <a:solidFill>
            <a:schemeClr val="accent2">
              <a:lumMod val="40000"/>
              <a:lumOff val="6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endParaRPr lang="en-US" sz="3600"/>
          </a:p>
        </p:txBody>
      </p:sp>
      <p:sp>
        <p:nvSpPr>
          <p:cNvPr id="55" name="Left-Right Arrow 54"/>
          <p:cNvSpPr/>
          <p:nvPr/>
        </p:nvSpPr>
        <p:spPr>
          <a:xfrm>
            <a:off x="7772355" y="2345045"/>
            <a:ext cx="454421" cy="1383919"/>
          </a:xfrm>
          <a:prstGeom prst="leftRightArrow">
            <a:avLst>
              <a:gd name="adj1" fmla="val 46431"/>
              <a:gd name="adj2" fmla="val 25019"/>
            </a:avLst>
          </a:prstGeom>
          <a:solidFill>
            <a:schemeClr val="accent2">
              <a:lumMod val="40000"/>
              <a:lumOff val="6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endParaRPr lang="en-US" sz="360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899" y="7980867"/>
            <a:ext cx="1605280" cy="1732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Rounded Rectangle 35"/>
          <p:cNvSpPr/>
          <p:nvPr/>
        </p:nvSpPr>
        <p:spPr>
          <a:xfrm>
            <a:off x="3488755" y="8884445"/>
            <a:ext cx="1862679" cy="919398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 smtClean="0">
                <a:solidFill>
                  <a:schemeClr val="bg1"/>
                </a:solidFill>
              </a:rPr>
              <a:t>Time consuming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480050" y="8885002"/>
            <a:ext cx="1666048" cy="91939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400" dirty="0"/>
              <a:t>Learn new tools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13888084" y="5978515"/>
            <a:ext cx="2259966" cy="91939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Learn virtual</a:t>
            </a:r>
            <a:r>
              <a:rPr kumimoji="0" lang="en-US" sz="240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environments</a:t>
            </a:r>
            <a:endParaRPr kumimoji="0" lang="en-US" sz="2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667423" y="7594600"/>
            <a:ext cx="22990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2 days left!!!</a:t>
            </a:r>
            <a:endParaRPr lang="en-US" sz="3200" dirty="0"/>
          </a:p>
        </p:txBody>
      </p:sp>
      <p:sp>
        <p:nvSpPr>
          <p:cNvPr id="3" name="AutoShape 4" descr="Résultat de recherche d'images pour &quot;black skull pirate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6" t="15790" r="77642" b="62241"/>
          <a:stretch/>
        </p:blipFill>
        <p:spPr bwMode="auto">
          <a:xfrm>
            <a:off x="14964156" y="7980867"/>
            <a:ext cx="1492898" cy="162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 descr="Résultat de recherche d'images pour &quot;zen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840" y="7573051"/>
            <a:ext cx="595313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ésultat de recherche d'images pour &quot;mind boggling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936" y="2809496"/>
            <a:ext cx="1671433" cy="99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/>
          <p:cNvSpPr/>
          <p:nvPr/>
        </p:nvSpPr>
        <p:spPr>
          <a:xfrm>
            <a:off x="3233927" y="1523425"/>
            <a:ext cx="15712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1</a:t>
            </a:r>
            <a:r>
              <a:rPr lang="en-US" sz="3200" baseline="30000" dirty="0" smtClean="0"/>
              <a:t>st</a:t>
            </a:r>
            <a:r>
              <a:rPr lang="en-US" sz="3200" dirty="0" smtClean="0"/>
              <a:t> week</a:t>
            </a:r>
            <a:endParaRPr lang="en-US" sz="3200" dirty="0"/>
          </a:p>
        </p:txBody>
      </p:sp>
      <p:sp>
        <p:nvSpPr>
          <p:cNvPr id="15" name="AutoShape 10" descr="Résultat de recherche d'images pour &quot;roller coaster black and white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eft-Right Arrow 34"/>
          <p:cNvSpPr/>
          <p:nvPr/>
        </p:nvSpPr>
        <p:spPr>
          <a:xfrm rot="5400000">
            <a:off x="6599359" y="6780107"/>
            <a:ext cx="454421" cy="1383919"/>
          </a:xfrm>
          <a:prstGeom prst="leftRightArrow">
            <a:avLst>
              <a:gd name="adj1" fmla="val 46431"/>
              <a:gd name="adj2" fmla="val 25019"/>
            </a:avLst>
          </a:prstGeom>
          <a:solidFill>
            <a:schemeClr val="accent2">
              <a:lumMod val="40000"/>
              <a:lumOff val="6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endParaRPr lang="en-US" sz="3600"/>
          </a:p>
        </p:txBody>
      </p:sp>
      <p:sp>
        <p:nvSpPr>
          <p:cNvPr id="37" name="Left-Right Arrow 36"/>
          <p:cNvSpPr/>
          <p:nvPr/>
        </p:nvSpPr>
        <p:spPr>
          <a:xfrm rot="5400000">
            <a:off x="15210306" y="3602604"/>
            <a:ext cx="454421" cy="1383919"/>
          </a:xfrm>
          <a:prstGeom prst="leftRightArrow">
            <a:avLst>
              <a:gd name="adj1" fmla="val 46431"/>
              <a:gd name="adj2" fmla="val 25019"/>
            </a:avLst>
          </a:prstGeom>
          <a:solidFill>
            <a:schemeClr val="accent2">
              <a:lumMod val="40000"/>
              <a:lumOff val="6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1405318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04C9C-90FA-4AF2-B9B2-7E8F25445116}" type="slidenum">
              <a:rPr lang="en-US" smtClean="0"/>
              <a:t>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233640" cy="1137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ular Callout 3"/>
          <p:cNvSpPr/>
          <p:nvPr/>
        </p:nvSpPr>
        <p:spPr>
          <a:xfrm>
            <a:off x="977369" y="1069586"/>
            <a:ext cx="15780281" cy="647700"/>
          </a:xfrm>
          <a:prstGeom prst="wedgeRoundRectCallout">
            <a:avLst>
              <a:gd name="adj1" fmla="val 54739"/>
              <a:gd name="adj2" fmla="val -214779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269472" y="1072514"/>
            <a:ext cx="16859778" cy="654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 fontScale="97500"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1" i="0" u="none" strike="noStrike" cap="none" spc="0" baseline="0">
                <a:ln>
                  <a:noFill/>
                </a:ln>
                <a:solidFill>
                  <a:srgbClr val="F5606E"/>
                </a:solidFill>
                <a:uFillTx/>
                <a:latin typeface="Karla"/>
                <a:ea typeface="Karla"/>
                <a:cs typeface="Karla"/>
                <a:sym typeface="Karl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1" i="0" u="none" strike="noStrike" cap="none" spc="0" baseline="0">
                <a:ln>
                  <a:noFill/>
                </a:ln>
                <a:solidFill>
                  <a:srgbClr val="F5606E"/>
                </a:solidFill>
                <a:uFillTx/>
                <a:latin typeface="Karla"/>
                <a:ea typeface="Karla"/>
                <a:cs typeface="Karla"/>
                <a:sym typeface="Karl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1" i="0" u="none" strike="noStrike" cap="none" spc="0" baseline="0">
                <a:ln>
                  <a:noFill/>
                </a:ln>
                <a:solidFill>
                  <a:srgbClr val="F5606E"/>
                </a:solidFill>
                <a:uFillTx/>
                <a:latin typeface="Karla"/>
                <a:ea typeface="Karla"/>
                <a:cs typeface="Karla"/>
                <a:sym typeface="Karl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1" i="0" u="none" strike="noStrike" cap="none" spc="0" baseline="0">
                <a:ln>
                  <a:noFill/>
                </a:ln>
                <a:solidFill>
                  <a:srgbClr val="F5606E"/>
                </a:solidFill>
                <a:uFillTx/>
                <a:latin typeface="Karla"/>
                <a:ea typeface="Karla"/>
                <a:cs typeface="Karla"/>
                <a:sym typeface="Karl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1" i="0" u="none" strike="noStrike" cap="none" spc="0" baseline="0">
                <a:ln>
                  <a:noFill/>
                </a:ln>
                <a:solidFill>
                  <a:srgbClr val="F5606E"/>
                </a:solidFill>
                <a:uFillTx/>
                <a:latin typeface="Karla"/>
                <a:ea typeface="Karla"/>
                <a:cs typeface="Karla"/>
                <a:sym typeface="Karl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1" i="0" u="none" strike="noStrike" cap="none" spc="0" baseline="0">
                <a:ln>
                  <a:noFill/>
                </a:ln>
                <a:solidFill>
                  <a:srgbClr val="F5606E"/>
                </a:solidFill>
                <a:uFillTx/>
                <a:latin typeface="Karla"/>
                <a:ea typeface="Karla"/>
                <a:cs typeface="Karla"/>
                <a:sym typeface="Karl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1" i="0" u="none" strike="noStrike" cap="none" spc="0" baseline="0">
                <a:ln>
                  <a:noFill/>
                </a:ln>
                <a:solidFill>
                  <a:srgbClr val="F5606E"/>
                </a:solidFill>
                <a:uFillTx/>
                <a:latin typeface="Karla"/>
                <a:ea typeface="Karla"/>
                <a:cs typeface="Karla"/>
                <a:sym typeface="Karl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1" i="0" u="none" strike="noStrike" cap="none" spc="0" baseline="0">
                <a:ln>
                  <a:noFill/>
                </a:ln>
                <a:solidFill>
                  <a:srgbClr val="F5606E"/>
                </a:solidFill>
                <a:uFillTx/>
                <a:latin typeface="Karla"/>
                <a:ea typeface="Karla"/>
                <a:cs typeface="Karla"/>
                <a:sym typeface="Karl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100" b="1" i="0" u="none" strike="noStrike" cap="none" spc="0" baseline="0">
                <a:ln>
                  <a:noFill/>
                </a:ln>
                <a:solidFill>
                  <a:srgbClr val="F5606E"/>
                </a:solidFill>
                <a:uFillTx/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hangingPunct="1"/>
            <a:r>
              <a:rPr lang="en-US" dirty="0" smtClean="0"/>
              <a:t>Feature creation: build them from </a:t>
            </a:r>
            <a:r>
              <a:rPr lang="en-US" dirty="0"/>
              <a:t>the sites entries</a:t>
            </a:r>
          </a:p>
          <a:p>
            <a:pPr hangingPunct="1"/>
            <a:endParaRPr lang="en-US" sz="40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784850" y="7795894"/>
            <a:ext cx="14173200" cy="2962511"/>
          </a:xfrm>
          <a:prstGeom prst="wedgeRoundRectCallout">
            <a:avLst>
              <a:gd name="adj1" fmla="val 51055"/>
              <a:gd name="adj2" fmla="val -77204"/>
              <a:gd name="adj3" fmla="val 16667"/>
            </a:avLst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r>
              <a:rPr lang="en-US" sz="2800" dirty="0" smtClean="0">
                <a:latin typeface="Karla"/>
              </a:rPr>
              <a:t>Examples:</a:t>
            </a:r>
          </a:p>
          <a:p>
            <a:r>
              <a:rPr lang="en-US" sz="2800" b="1" dirty="0"/>
              <a:t>Length Of Stay (LOS) </a:t>
            </a:r>
            <a:r>
              <a:rPr lang="en-US" sz="2800" b="1" dirty="0" smtClean="0"/>
              <a:t> = </a:t>
            </a: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Date check-out</a:t>
            </a:r>
            <a:r>
              <a:rPr kumimoji="0" lang="en-US" sz="2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 – date check-in </a:t>
            </a:r>
            <a:r>
              <a:rPr kumimoji="0" lang="en-US" sz="2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/>
            </a:r>
            <a:br>
              <a:rPr kumimoji="0" lang="en-US" sz="2800" b="1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</a:br>
            <a:r>
              <a:rPr lang="en-US" sz="2800" b="1" dirty="0"/>
              <a:t>Booking window (</a:t>
            </a:r>
            <a:r>
              <a:rPr lang="en-US" sz="2800" b="1" dirty="0" smtClean="0"/>
              <a:t>BW</a:t>
            </a:r>
            <a:r>
              <a:rPr lang="en-US" sz="2800" dirty="0" smtClean="0"/>
              <a:t>) </a:t>
            </a:r>
            <a:r>
              <a:rPr lang="en-US" sz="2800" b="1" dirty="0"/>
              <a:t>= </a:t>
            </a:r>
            <a:r>
              <a:rPr lang="en-US" sz="2800" dirty="0" smtClean="0"/>
              <a:t>Date check-in – date searched </a:t>
            </a:r>
          </a:p>
          <a:p>
            <a:r>
              <a:rPr lang="en-US" sz="2800" b="1" dirty="0" smtClean="0"/>
              <a:t>Business: </a:t>
            </a:r>
            <a:r>
              <a:rPr lang="en-US" sz="2800" dirty="0"/>
              <a:t>= </a:t>
            </a:r>
            <a:r>
              <a:rPr lang="en-US" sz="2800" dirty="0" smtClean="0"/>
              <a:t>search (1 </a:t>
            </a:r>
            <a:r>
              <a:rPr lang="en-US" sz="2800" dirty="0"/>
              <a:t>adult – 0 children </a:t>
            </a:r>
            <a:r>
              <a:rPr lang="en-US" sz="2800" dirty="0" smtClean="0"/>
              <a:t>during </a:t>
            </a:r>
            <a:r>
              <a:rPr lang="en-US" sz="2800" dirty="0"/>
              <a:t>work days and </a:t>
            </a:r>
            <a:r>
              <a:rPr lang="en-US" sz="2800" dirty="0" smtClean="0"/>
              <a:t>hours) &amp; travel (Monday- Friday) “</a:t>
            </a:r>
            <a:r>
              <a:rPr lang="en-US" sz="2800" b="1" dirty="0" smtClean="0"/>
              <a:t>Bleisure”: </a:t>
            </a:r>
            <a:r>
              <a:rPr lang="en-US" sz="2800" dirty="0"/>
              <a:t>search (1 adult – 0 children during work days and hours) </a:t>
            </a:r>
            <a:r>
              <a:rPr lang="en-US" sz="2800" dirty="0" smtClean="0"/>
              <a:t> &amp; travel (Monday-Sunday)</a:t>
            </a:r>
            <a:endParaRPr lang="en-US" sz="2800" b="1" dirty="0" smtClean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1" dirty="0" smtClean="0"/>
              <a:t>TOTAL:  35 new features in 9 categories</a:t>
            </a:r>
          </a:p>
        </p:txBody>
      </p:sp>
    </p:spTree>
    <p:extLst>
      <p:ext uri="{BB962C8B-B14F-4D97-AF65-F5344CB8AC3E}">
        <p14:creationId xmlns:p14="http://schemas.microsoft.com/office/powerpoint/2010/main" val="135438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r>
              <a:rPr lang="en-US" dirty="0" smtClean="0"/>
              <a:t>: key binary variables 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910050" y="11009870"/>
            <a:ext cx="31940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Realized with plotline, </a:t>
            </a:r>
            <a:r>
              <a:rPr kumimoji="0" lang="en-US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ggplot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84449" y="2717801"/>
            <a:ext cx="1592262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b="1" dirty="0" smtClean="0"/>
              <a:t>Booking: </a:t>
            </a:r>
            <a:r>
              <a:rPr lang="en-US" sz="4400" dirty="0"/>
              <a:t>for a specific </a:t>
            </a:r>
            <a:r>
              <a:rPr lang="en-US" sz="4400" dirty="0" smtClean="0"/>
              <a:t>user session</a:t>
            </a:r>
            <a:r>
              <a:rPr lang="en-US" sz="4400" dirty="0"/>
              <a:t>,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Booking is 1 [hotel booked] or 0 [hotel not booked]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b="1" dirty="0" smtClean="0"/>
              <a:t>Churn: </a:t>
            </a:r>
            <a:r>
              <a:rPr lang="en-US" sz="4400" dirty="0" smtClean="0"/>
              <a:t>for a specific user ID, destination (season)</a:t>
            </a:r>
          </a:p>
          <a:p>
            <a:r>
              <a:rPr lang="en-US" sz="4400" dirty="0" smtClean="0"/>
              <a:t>Churn is 1 [sum of Booking = 0] else 0 </a:t>
            </a:r>
          </a:p>
          <a:p>
            <a:endParaRPr lang="en-US" sz="44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b="1" dirty="0" smtClean="0"/>
              <a:t>Prebooking: </a:t>
            </a:r>
            <a:r>
              <a:rPr lang="en-US" sz="4400" dirty="0" smtClean="0"/>
              <a:t>for a specific user session (season)</a:t>
            </a:r>
            <a:r>
              <a:rPr lang="en-US" sz="4400" b="1" dirty="0" smtClean="0"/>
              <a:t>: </a:t>
            </a:r>
            <a:br>
              <a:rPr lang="en-US" sz="4400" b="1" dirty="0" smtClean="0"/>
            </a:br>
            <a:r>
              <a:rPr lang="en-US" sz="4400" dirty="0" smtClean="0"/>
              <a:t>neither a churn nor a </a:t>
            </a:r>
            <a:r>
              <a:rPr lang="en-US" sz="4400" dirty="0" smtClean="0"/>
              <a:t>booking ~a visit that will ultimately lead to a booking</a:t>
            </a:r>
            <a:endParaRPr lang="en-US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287308" y="9499600"/>
            <a:ext cx="16908742" cy="10156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6000" b="1" dirty="0" smtClean="0"/>
              <a:t>Prebooking  = 1 - booking </a:t>
            </a:r>
            <a:r>
              <a:rPr lang="en-US" sz="6000" b="1" dirty="0"/>
              <a:t>-</a:t>
            </a:r>
            <a:r>
              <a:rPr lang="en-US" sz="6000" b="1" dirty="0" smtClean="0"/>
              <a:t> churn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2001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</a:t>
            </a:r>
            <a:r>
              <a:rPr lang="en-US" dirty="0"/>
              <a:t>s</a:t>
            </a:r>
            <a:r>
              <a:rPr lang="en-US" dirty="0" smtClean="0"/>
              <a:t>egments observations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0" y="1955800"/>
            <a:ext cx="15407717" cy="7086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10050" y="11009870"/>
            <a:ext cx="31940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Realized with plotline, </a:t>
            </a:r>
            <a:r>
              <a:rPr kumimoji="0" lang="en-US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ggplot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7308" y="9499600"/>
            <a:ext cx="17289742" cy="120032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sz="3600" dirty="0" smtClean="0"/>
              <a:t>#1: </a:t>
            </a:r>
            <a:r>
              <a:rPr lang="en-US" sz="3600" dirty="0" smtClean="0"/>
              <a:t>User segments: could merge families into one. Family underperform in booking %</a:t>
            </a:r>
            <a:endParaRPr lang="en-US" sz="3600" dirty="0" smtClean="0"/>
          </a:p>
          <a:p>
            <a:r>
              <a:rPr kumimoji="0" 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#2:</a:t>
            </a:r>
            <a:r>
              <a:rPr lang="en-US" sz="3600" dirty="0" smtClean="0"/>
              <a:t> Booking positively </a:t>
            </a:r>
            <a:r>
              <a:rPr lang="en-US" sz="3600" dirty="0"/>
              <a:t>correlated with </a:t>
            </a:r>
            <a:r>
              <a:rPr lang="en-US" sz="3600" dirty="0" smtClean="0"/>
              <a:t>prebooking           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88" y="9747427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7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10243</TotalTime>
  <Words>1174</Words>
  <Application>Microsoft Office PowerPoint</Application>
  <PresentationFormat>Custom</PresentationFormat>
  <Paragraphs>443</Paragraphs>
  <Slides>27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Your profile and background information. </vt:lpstr>
      <vt:lpstr>The business model</vt:lpstr>
      <vt:lpstr>The challenge</vt:lpstr>
      <vt:lpstr>Approach</vt:lpstr>
      <vt:lpstr>Approach</vt:lpstr>
      <vt:lpstr>PowerPoint Presentation</vt:lpstr>
      <vt:lpstr>Definition: key binary variables  </vt:lpstr>
      <vt:lpstr>User segments observations</vt:lpstr>
      <vt:lpstr>User segments observations</vt:lpstr>
      <vt:lpstr>Booking rate by channels and user segments</vt:lpstr>
      <vt:lpstr>Booking rate by channels and user segments</vt:lpstr>
      <vt:lpstr>Income sensitivity versus packages</vt:lpstr>
      <vt:lpstr>Income sensitivity versus packages </vt:lpstr>
      <vt:lpstr>Seasonality effect </vt:lpstr>
      <vt:lpstr>Seasonality effect</vt:lpstr>
      <vt:lpstr>5. Seasonality effect</vt:lpstr>
      <vt:lpstr>Hotel booking predictions (a work in progress)</vt:lpstr>
      <vt:lpstr>Conclusions:</vt:lpstr>
      <vt:lpstr>Outlook</vt:lpstr>
      <vt:lpstr>Thank you!</vt:lpstr>
      <vt:lpstr>APPENDIX</vt:lpstr>
      <vt:lpstr>Seasonality effect</vt:lpstr>
      <vt:lpstr>Seasonality effect</vt:lpstr>
      <vt:lpstr>Seasonality effect</vt:lpstr>
      <vt:lpstr>Seasonality effect</vt:lpstr>
      <vt:lpstr>Seasonality effect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Taking Switzerland through the  Digital Transformation</dc:title>
  <dc:creator>Laurent Meyer</dc:creator>
  <cp:lastModifiedBy>mstrems</cp:lastModifiedBy>
  <cp:revision>233</cp:revision>
  <dcterms:modified xsi:type="dcterms:W3CDTF">2018-12-13T14:20:49Z</dcterms:modified>
</cp:coreProperties>
</file>